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60" r:id="rId2"/>
    <p:sldId id="261" r:id="rId3"/>
    <p:sldId id="303" r:id="rId4"/>
    <p:sldId id="432" r:id="rId5"/>
    <p:sldId id="292" r:id="rId6"/>
    <p:sldId id="304" r:id="rId7"/>
    <p:sldId id="441" r:id="rId8"/>
    <p:sldId id="275" r:id="rId9"/>
    <p:sldId id="277" r:id="rId10"/>
    <p:sldId id="454" r:id="rId11"/>
    <p:sldId id="308" r:id="rId12"/>
    <p:sldId id="455" r:id="rId13"/>
    <p:sldId id="457" r:id="rId14"/>
    <p:sldId id="456" r:id="rId15"/>
    <p:sldId id="307" r:id="rId16"/>
    <p:sldId id="451" r:id="rId17"/>
    <p:sldId id="442" r:id="rId18"/>
    <p:sldId id="444" r:id="rId19"/>
    <p:sldId id="443" r:id="rId20"/>
    <p:sldId id="435" r:id="rId21"/>
    <p:sldId id="440" r:id="rId22"/>
    <p:sldId id="437" r:id="rId23"/>
    <p:sldId id="428" r:id="rId24"/>
    <p:sldId id="30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55DED7-4C28-58D2-16ED-9DF764AC7237}" v="573" dt="2025-08-28T07:42:37.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74" d="100"/>
          <a:sy n="74" d="100"/>
        </p:scale>
        <p:origin x="18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B5232A-348F-4C62-A8AC-B32B73C8DD6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EEC21F3-2C03-4BF7-A572-639267E7AE31}">
      <dgm:prSet/>
      <dgm:spPr/>
      <dgm:t>
        <a:bodyPr/>
        <a:lstStyle/>
        <a:p>
          <a:r>
            <a:rPr lang="en-US"/>
            <a:t>Human impact studies assess the impact that a proposed wind farm may have on the community living in and around the coastal area near the wind farm including assessing visual and socio-economic impacts.</a:t>
          </a:r>
        </a:p>
      </dgm:t>
    </dgm:pt>
    <dgm:pt modelId="{D3F90F02-4ACC-45C9-AA14-6005A8A9D4DD}" type="parTrans" cxnId="{57610052-B2F9-4205-A47A-8C98F3F25F3E}">
      <dgm:prSet/>
      <dgm:spPr/>
      <dgm:t>
        <a:bodyPr/>
        <a:lstStyle/>
        <a:p>
          <a:endParaRPr lang="en-US"/>
        </a:p>
      </dgm:t>
    </dgm:pt>
    <dgm:pt modelId="{264AD6BF-DEA6-4428-BB19-E573245BABEF}" type="sibTrans" cxnId="{57610052-B2F9-4205-A47A-8C98F3F25F3E}">
      <dgm:prSet/>
      <dgm:spPr/>
      <dgm:t>
        <a:bodyPr/>
        <a:lstStyle/>
        <a:p>
          <a:endParaRPr lang="en-US"/>
        </a:p>
      </dgm:t>
    </dgm:pt>
    <dgm:pt modelId="{F2061963-7CB5-40EB-B5DA-E7C73F652BBF}">
      <dgm:prSet/>
      <dgm:spPr/>
      <dgm:t>
        <a:bodyPr/>
        <a:lstStyle/>
        <a:p>
          <a:r>
            <a:rPr lang="en-US"/>
            <a:t>About £770,000 for a 1 GW offshore wind farm.</a:t>
          </a:r>
        </a:p>
      </dgm:t>
    </dgm:pt>
    <dgm:pt modelId="{0D416D00-7AB8-4BFC-AEE6-78791D922BE4}" type="parTrans" cxnId="{D3BB1A35-5C9A-4B89-8EAB-9BDCC374CDA9}">
      <dgm:prSet/>
      <dgm:spPr/>
      <dgm:t>
        <a:bodyPr/>
        <a:lstStyle/>
        <a:p>
          <a:endParaRPr lang="en-US"/>
        </a:p>
      </dgm:t>
    </dgm:pt>
    <dgm:pt modelId="{BE00A4C8-D9A6-4140-9318-066B337CF046}" type="sibTrans" cxnId="{D3BB1A35-5C9A-4B89-8EAB-9BDCC374CDA9}">
      <dgm:prSet/>
      <dgm:spPr/>
      <dgm:t>
        <a:bodyPr/>
        <a:lstStyle/>
        <a:p>
          <a:endParaRPr lang="en-US"/>
        </a:p>
      </dgm:t>
    </dgm:pt>
    <dgm:pt modelId="{23C45BC7-7620-4C32-B1FA-2C9AC7CA1E00}">
      <dgm:prSet/>
      <dgm:spPr/>
      <dgm:t>
        <a:bodyPr/>
        <a:lstStyle/>
        <a:p>
          <a:r>
            <a:rPr lang="en-US"/>
            <a:t>Includes visual assessment, archeology, impact on fisheries and noise impacts</a:t>
          </a:r>
        </a:p>
      </dgm:t>
    </dgm:pt>
    <dgm:pt modelId="{E4F6C54C-665E-481C-808A-3A4B81C7B997}" type="parTrans" cxnId="{62CC6BDF-DBCB-476D-889C-2DDB76BCDBC7}">
      <dgm:prSet/>
      <dgm:spPr/>
      <dgm:t>
        <a:bodyPr/>
        <a:lstStyle/>
        <a:p>
          <a:endParaRPr lang="en-US"/>
        </a:p>
      </dgm:t>
    </dgm:pt>
    <dgm:pt modelId="{8FA2BADF-30EB-4862-A7DF-752F9DFA000A}" type="sibTrans" cxnId="{62CC6BDF-DBCB-476D-889C-2DDB76BCDBC7}">
      <dgm:prSet/>
      <dgm:spPr/>
      <dgm:t>
        <a:bodyPr/>
        <a:lstStyle/>
        <a:p>
          <a:endParaRPr lang="en-US"/>
        </a:p>
      </dgm:t>
    </dgm:pt>
    <dgm:pt modelId="{13131B2C-50F0-4BC1-B55E-2A625E8A51C3}">
      <dgm:prSet/>
      <dgm:spPr/>
      <dgm:t>
        <a:bodyPr/>
        <a:lstStyle/>
        <a:p>
          <a:r>
            <a:rPr lang="en-US"/>
            <a:t>socio-economic study assesses the impacts of a wind farm or coastal infrastructure, for example a port, such as changes in employment, transportation or recreation, or changes in the aesthetic value of a landscape.</a:t>
          </a:r>
        </a:p>
      </dgm:t>
    </dgm:pt>
    <dgm:pt modelId="{9506A29F-F234-4339-ABCE-6C6B1B5DA2DE}" type="parTrans" cxnId="{75032C04-B733-40D7-8CA6-54BB8A08BE3C}">
      <dgm:prSet/>
      <dgm:spPr/>
      <dgm:t>
        <a:bodyPr/>
        <a:lstStyle/>
        <a:p>
          <a:endParaRPr lang="en-US"/>
        </a:p>
      </dgm:t>
    </dgm:pt>
    <dgm:pt modelId="{672F389F-DA71-427E-9788-6D6D983728D4}" type="sibTrans" cxnId="{75032C04-B733-40D7-8CA6-54BB8A08BE3C}">
      <dgm:prSet/>
      <dgm:spPr/>
      <dgm:t>
        <a:bodyPr/>
        <a:lstStyle/>
        <a:p>
          <a:endParaRPr lang="en-US"/>
        </a:p>
      </dgm:t>
    </dgm:pt>
    <dgm:pt modelId="{28832508-CFEF-4C27-93B5-C7B525143845}" type="pres">
      <dgm:prSet presAssocID="{B8B5232A-348F-4C62-A8AC-B32B73C8DD6B}" presName="root" presStyleCnt="0">
        <dgm:presLayoutVars>
          <dgm:dir/>
          <dgm:resizeHandles val="exact"/>
        </dgm:presLayoutVars>
      </dgm:prSet>
      <dgm:spPr/>
    </dgm:pt>
    <dgm:pt modelId="{8E5B8D65-95D3-429E-BB96-1ED58BB943F7}" type="pres">
      <dgm:prSet presAssocID="{4EEC21F3-2C03-4BF7-A572-639267E7AE31}" presName="compNode" presStyleCnt="0"/>
      <dgm:spPr/>
    </dgm:pt>
    <dgm:pt modelId="{4B6D6283-5464-49FE-9A64-521217AA843D}" type="pres">
      <dgm:prSet presAssocID="{4EEC21F3-2C03-4BF7-A572-639267E7AE31}" presName="bgRect" presStyleLbl="bgShp" presStyleIdx="0" presStyleCnt="4"/>
      <dgm:spPr/>
    </dgm:pt>
    <dgm:pt modelId="{69DDC7AF-67F8-49CE-BC89-CF874141ABA4}" type="pres">
      <dgm:prSet presAssocID="{4EEC21F3-2C03-4BF7-A572-639267E7AE3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BC337EAC-9E2A-41C2-B398-C6B93A1C9179}" type="pres">
      <dgm:prSet presAssocID="{4EEC21F3-2C03-4BF7-A572-639267E7AE31}" presName="spaceRect" presStyleCnt="0"/>
      <dgm:spPr/>
    </dgm:pt>
    <dgm:pt modelId="{692CE96C-4D35-40C9-9577-B425FC339157}" type="pres">
      <dgm:prSet presAssocID="{4EEC21F3-2C03-4BF7-A572-639267E7AE31}" presName="parTx" presStyleLbl="revTx" presStyleIdx="0" presStyleCnt="4">
        <dgm:presLayoutVars>
          <dgm:chMax val="0"/>
          <dgm:chPref val="0"/>
        </dgm:presLayoutVars>
      </dgm:prSet>
      <dgm:spPr/>
    </dgm:pt>
    <dgm:pt modelId="{6C1A4B10-E53F-4EF2-A74E-39B27C68FE4C}" type="pres">
      <dgm:prSet presAssocID="{264AD6BF-DEA6-4428-BB19-E573245BABEF}" presName="sibTrans" presStyleCnt="0"/>
      <dgm:spPr/>
    </dgm:pt>
    <dgm:pt modelId="{5EE32AF6-FFF3-4577-A9DC-FF7B658036CC}" type="pres">
      <dgm:prSet presAssocID="{F2061963-7CB5-40EB-B5DA-E7C73F652BBF}" presName="compNode" presStyleCnt="0"/>
      <dgm:spPr/>
    </dgm:pt>
    <dgm:pt modelId="{DC11119B-7051-4B94-9EBA-C2F2B44CB517}" type="pres">
      <dgm:prSet presAssocID="{F2061963-7CB5-40EB-B5DA-E7C73F652BBF}" presName="bgRect" presStyleLbl="bgShp" presStyleIdx="1" presStyleCnt="4"/>
      <dgm:spPr/>
    </dgm:pt>
    <dgm:pt modelId="{F485C0E2-D06C-4A4C-A992-367CD67629F6}" type="pres">
      <dgm:prSet presAssocID="{F2061963-7CB5-40EB-B5DA-E7C73F652BB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ndmill"/>
        </a:ext>
      </dgm:extLst>
    </dgm:pt>
    <dgm:pt modelId="{74496030-59AA-4B10-B864-81C90D0976EC}" type="pres">
      <dgm:prSet presAssocID="{F2061963-7CB5-40EB-B5DA-E7C73F652BBF}" presName="spaceRect" presStyleCnt="0"/>
      <dgm:spPr/>
    </dgm:pt>
    <dgm:pt modelId="{8962C349-BB37-4A47-A418-EDFD9F50FE4A}" type="pres">
      <dgm:prSet presAssocID="{F2061963-7CB5-40EB-B5DA-E7C73F652BBF}" presName="parTx" presStyleLbl="revTx" presStyleIdx="1" presStyleCnt="4">
        <dgm:presLayoutVars>
          <dgm:chMax val="0"/>
          <dgm:chPref val="0"/>
        </dgm:presLayoutVars>
      </dgm:prSet>
      <dgm:spPr/>
    </dgm:pt>
    <dgm:pt modelId="{03303E93-4BEC-4074-8B2A-634D87040805}" type="pres">
      <dgm:prSet presAssocID="{BE00A4C8-D9A6-4140-9318-066B337CF046}" presName="sibTrans" presStyleCnt="0"/>
      <dgm:spPr/>
    </dgm:pt>
    <dgm:pt modelId="{EA85109B-B8AE-4CFB-8259-0FEDAE8C1A1A}" type="pres">
      <dgm:prSet presAssocID="{23C45BC7-7620-4C32-B1FA-2C9AC7CA1E00}" presName="compNode" presStyleCnt="0"/>
      <dgm:spPr/>
    </dgm:pt>
    <dgm:pt modelId="{62CD6A9D-6ACD-492F-B32D-AE66FC5B4503}" type="pres">
      <dgm:prSet presAssocID="{23C45BC7-7620-4C32-B1FA-2C9AC7CA1E00}" presName="bgRect" presStyleLbl="bgShp" presStyleIdx="2" presStyleCnt="4"/>
      <dgm:spPr/>
    </dgm:pt>
    <dgm:pt modelId="{ED7CB4AC-31F5-43B8-B826-F92288564D2B}" type="pres">
      <dgm:prSet presAssocID="{23C45BC7-7620-4C32-B1FA-2C9AC7CA1E0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hale"/>
        </a:ext>
      </dgm:extLst>
    </dgm:pt>
    <dgm:pt modelId="{9B313506-81F6-41EF-A1CB-3A50A061EC56}" type="pres">
      <dgm:prSet presAssocID="{23C45BC7-7620-4C32-B1FA-2C9AC7CA1E00}" presName="spaceRect" presStyleCnt="0"/>
      <dgm:spPr/>
    </dgm:pt>
    <dgm:pt modelId="{2E3E188F-2D44-4281-99FE-52E9FF3B5AF4}" type="pres">
      <dgm:prSet presAssocID="{23C45BC7-7620-4C32-B1FA-2C9AC7CA1E00}" presName="parTx" presStyleLbl="revTx" presStyleIdx="2" presStyleCnt="4">
        <dgm:presLayoutVars>
          <dgm:chMax val="0"/>
          <dgm:chPref val="0"/>
        </dgm:presLayoutVars>
      </dgm:prSet>
      <dgm:spPr/>
    </dgm:pt>
    <dgm:pt modelId="{D4D8050C-DEE4-438D-8DB7-2E1BCA1ADA5A}" type="pres">
      <dgm:prSet presAssocID="{8FA2BADF-30EB-4862-A7DF-752F9DFA000A}" presName="sibTrans" presStyleCnt="0"/>
      <dgm:spPr/>
    </dgm:pt>
    <dgm:pt modelId="{46521D89-7D39-47FC-B7BB-73BB73417207}" type="pres">
      <dgm:prSet presAssocID="{13131B2C-50F0-4BC1-B55E-2A625E8A51C3}" presName="compNode" presStyleCnt="0"/>
      <dgm:spPr/>
    </dgm:pt>
    <dgm:pt modelId="{A4177943-8FD9-49C8-906F-B0858CEF4988}" type="pres">
      <dgm:prSet presAssocID="{13131B2C-50F0-4BC1-B55E-2A625E8A51C3}" presName="bgRect" presStyleLbl="bgShp" presStyleIdx="3" presStyleCnt="4"/>
      <dgm:spPr/>
    </dgm:pt>
    <dgm:pt modelId="{93BE3352-E82E-4463-B8C6-9FEA51C6036F}" type="pres">
      <dgm:prSet presAssocID="{13131B2C-50F0-4BC1-B55E-2A625E8A51C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ty"/>
        </a:ext>
      </dgm:extLst>
    </dgm:pt>
    <dgm:pt modelId="{3B6A5E01-37CE-4DBF-B2D6-CB1BD4F9E506}" type="pres">
      <dgm:prSet presAssocID="{13131B2C-50F0-4BC1-B55E-2A625E8A51C3}" presName="spaceRect" presStyleCnt="0"/>
      <dgm:spPr/>
    </dgm:pt>
    <dgm:pt modelId="{9AB1C382-BD03-4CF8-9F7B-C9F67D863FFA}" type="pres">
      <dgm:prSet presAssocID="{13131B2C-50F0-4BC1-B55E-2A625E8A51C3}" presName="parTx" presStyleLbl="revTx" presStyleIdx="3" presStyleCnt="4">
        <dgm:presLayoutVars>
          <dgm:chMax val="0"/>
          <dgm:chPref val="0"/>
        </dgm:presLayoutVars>
      </dgm:prSet>
      <dgm:spPr/>
    </dgm:pt>
  </dgm:ptLst>
  <dgm:cxnLst>
    <dgm:cxn modelId="{75032C04-B733-40D7-8CA6-54BB8A08BE3C}" srcId="{B8B5232A-348F-4C62-A8AC-B32B73C8DD6B}" destId="{13131B2C-50F0-4BC1-B55E-2A625E8A51C3}" srcOrd="3" destOrd="0" parTransId="{9506A29F-F234-4339-ABCE-6C6B1B5DA2DE}" sibTransId="{672F389F-DA71-427E-9788-6D6D983728D4}"/>
    <dgm:cxn modelId="{D3BB1A35-5C9A-4B89-8EAB-9BDCC374CDA9}" srcId="{B8B5232A-348F-4C62-A8AC-B32B73C8DD6B}" destId="{F2061963-7CB5-40EB-B5DA-E7C73F652BBF}" srcOrd="1" destOrd="0" parTransId="{0D416D00-7AB8-4BFC-AEE6-78791D922BE4}" sibTransId="{BE00A4C8-D9A6-4140-9318-066B337CF046}"/>
    <dgm:cxn modelId="{01B36C37-8498-4920-B7A8-312DF3C86E14}" type="presOf" srcId="{B8B5232A-348F-4C62-A8AC-B32B73C8DD6B}" destId="{28832508-CFEF-4C27-93B5-C7B525143845}" srcOrd="0" destOrd="0" presId="urn:microsoft.com/office/officeart/2018/2/layout/IconVerticalSolidList"/>
    <dgm:cxn modelId="{09B10138-372A-4C3B-87C7-9FD9286CF6A9}" type="presOf" srcId="{13131B2C-50F0-4BC1-B55E-2A625E8A51C3}" destId="{9AB1C382-BD03-4CF8-9F7B-C9F67D863FFA}" srcOrd="0" destOrd="0" presId="urn:microsoft.com/office/officeart/2018/2/layout/IconVerticalSolidList"/>
    <dgm:cxn modelId="{57610052-B2F9-4205-A47A-8C98F3F25F3E}" srcId="{B8B5232A-348F-4C62-A8AC-B32B73C8DD6B}" destId="{4EEC21F3-2C03-4BF7-A572-639267E7AE31}" srcOrd="0" destOrd="0" parTransId="{D3F90F02-4ACC-45C9-AA14-6005A8A9D4DD}" sibTransId="{264AD6BF-DEA6-4428-BB19-E573245BABEF}"/>
    <dgm:cxn modelId="{D8837EA0-FAD4-4C6B-93C3-D2FF1973129E}" type="presOf" srcId="{F2061963-7CB5-40EB-B5DA-E7C73F652BBF}" destId="{8962C349-BB37-4A47-A418-EDFD9F50FE4A}" srcOrd="0" destOrd="0" presId="urn:microsoft.com/office/officeart/2018/2/layout/IconVerticalSolidList"/>
    <dgm:cxn modelId="{51D8E4AA-DC24-436C-B743-9A08FCC110A1}" type="presOf" srcId="{4EEC21F3-2C03-4BF7-A572-639267E7AE31}" destId="{692CE96C-4D35-40C9-9577-B425FC339157}" srcOrd="0" destOrd="0" presId="urn:microsoft.com/office/officeart/2018/2/layout/IconVerticalSolidList"/>
    <dgm:cxn modelId="{B76509C8-7435-4DC8-98BD-54D76B552ABE}" type="presOf" srcId="{23C45BC7-7620-4C32-B1FA-2C9AC7CA1E00}" destId="{2E3E188F-2D44-4281-99FE-52E9FF3B5AF4}" srcOrd="0" destOrd="0" presId="urn:microsoft.com/office/officeart/2018/2/layout/IconVerticalSolidList"/>
    <dgm:cxn modelId="{62CC6BDF-DBCB-476D-889C-2DDB76BCDBC7}" srcId="{B8B5232A-348F-4C62-A8AC-B32B73C8DD6B}" destId="{23C45BC7-7620-4C32-B1FA-2C9AC7CA1E00}" srcOrd="2" destOrd="0" parTransId="{E4F6C54C-665E-481C-808A-3A4B81C7B997}" sibTransId="{8FA2BADF-30EB-4862-A7DF-752F9DFA000A}"/>
    <dgm:cxn modelId="{B3CF80F8-2EFD-484D-BB07-FE3B53B995DD}" type="presParOf" srcId="{28832508-CFEF-4C27-93B5-C7B525143845}" destId="{8E5B8D65-95D3-429E-BB96-1ED58BB943F7}" srcOrd="0" destOrd="0" presId="urn:microsoft.com/office/officeart/2018/2/layout/IconVerticalSolidList"/>
    <dgm:cxn modelId="{120D77FF-2233-4F91-B06C-C39F755DFD13}" type="presParOf" srcId="{8E5B8D65-95D3-429E-BB96-1ED58BB943F7}" destId="{4B6D6283-5464-49FE-9A64-521217AA843D}" srcOrd="0" destOrd="0" presId="urn:microsoft.com/office/officeart/2018/2/layout/IconVerticalSolidList"/>
    <dgm:cxn modelId="{8756969C-B2B3-4511-A984-E1B492784AA6}" type="presParOf" srcId="{8E5B8D65-95D3-429E-BB96-1ED58BB943F7}" destId="{69DDC7AF-67F8-49CE-BC89-CF874141ABA4}" srcOrd="1" destOrd="0" presId="urn:microsoft.com/office/officeart/2018/2/layout/IconVerticalSolidList"/>
    <dgm:cxn modelId="{0D536009-6634-45CE-A9D7-A358D2CC9CDD}" type="presParOf" srcId="{8E5B8D65-95D3-429E-BB96-1ED58BB943F7}" destId="{BC337EAC-9E2A-41C2-B398-C6B93A1C9179}" srcOrd="2" destOrd="0" presId="urn:microsoft.com/office/officeart/2018/2/layout/IconVerticalSolidList"/>
    <dgm:cxn modelId="{AFB09323-DB66-413D-B503-12FEEAEBDD0C}" type="presParOf" srcId="{8E5B8D65-95D3-429E-BB96-1ED58BB943F7}" destId="{692CE96C-4D35-40C9-9577-B425FC339157}" srcOrd="3" destOrd="0" presId="urn:microsoft.com/office/officeart/2018/2/layout/IconVerticalSolidList"/>
    <dgm:cxn modelId="{0710C80A-3BD2-4F16-A150-17F60B836E2F}" type="presParOf" srcId="{28832508-CFEF-4C27-93B5-C7B525143845}" destId="{6C1A4B10-E53F-4EF2-A74E-39B27C68FE4C}" srcOrd="1" destOrd="0" presId="urn:microsoft.com/office/officeart/2018/2/layout/IconVerticalSolidList"/>
    <dgm:cxn modelId="{0308A152-4E25-4F5C-B491-E2D9C9D6A14B}" type="presParOf" srcId="{28832508-CFEF-4C27-93B5-C7B525143845}" destId="{5EE32AF6-FFF3-4577-A9DC-FF7B658036CC}" srcOrd="2" destOrd="0" presId="urn:microsoft.com/office/officeart/2018/2/layout/IconVerticalSolidList"/>
    <dgm:cxn modelId="{94CAF35E-D46F-4146-BBF9-381DB7B75997}" type="presParOf" srcId="{5EE32AF6-FFF3-4577-A9DC-FF7B658036CC}" destId="{DC11119B-7051-4B94-9EBA-C2F2B44CB517}" srcOrd="0" destOrd="0" presId="urn:microsoft.com/office/officeart/2018/2/layout/IconVerticalSolidList"/>
    <dgm:cxn modelId="{D59CB0F5-BA6F-4678-BC7D-136722A162AA}" type="presParOf" srcId="{5EE32AF6-FFF3-4577-A9DC-FF7B658036CC}" destId="{F485C0E2-D06C-4A4C-A992-367CD67629F6}" srcOrd="1" destOrd="0" presId="urn:microsoft.com/office/officeart/2018/2/layout/IconVerticalSolidList"/>
    <dgm:cxn modelId="{F7786DCC-38E9-433E-9B28-467A46DC5E3E}" type="presParOf" srcId="{5EE32AF6-FFF3-4577-A9DC-FF7B658036CC}" destId="{74496030-59AA-4B10-B864-81C90D0976EC}" srcOrd="2" destOrd="0" presId="urn:microsoft.com/office/officeart/2018/2/layout/IconVerticalSolidList"/>
    <dgm:cxn modelId="{BE681AAB-BD6C-43B3-9371-D966D1DB6B18}" type="presParOf" srcId="{5EE32AF6-FFF3-4577-A9DC-FF7B658036CC}" destId="{8962C349-BB37-4A47-A418-EDFD9F50FE4A}" srcOrd="3" destOrd="0" presId="urn:microsoft.com/office/officeart/2018/2/layout/IconVerticalSolidList"/>
    <dgm:cxn modelId="{33D1DAE3-8961-49BB-B473-AE666620B070}" type="presParOf" srcId="{28832508-CFEF-4C27-93B5-C7B525143845}" destId="{03303E93-4BEC-4074-8B2A-634D87040805}" srcOrd="3" destOrd="0" presId="urn:microsoft.com/office/officeart/2018/2/layout/IconVerticalSolidList"/>
    <dgm:cxn modelId="{E5999487-F82E-4FF1-983C-1C09E6091CF5}" type="presParOf" srcId="{28832508-CFEF-4C27-93B5-C7B525143845}" destId="{EA85109B-B8AE-4CFB-8259-0FEDAE8C1A1A}" srcOrd="4" destOrd="0" presId="urn:microsoft.com/office/officeart/2018/2/layout/IconVerticalSolidList"/>
    <dgm:cxn modelId="{50376F41-EFA6-48B9-A618-BF2DA797D411}" type="presParOf" srcId="{EA85109B-B8AE-4CFB-8259-0FEDAE8C1A1A}" destId="{62CD6A9D-6ACD-492F-B32D-AE66FC5B4503}" srcOrd="0" destOrd="0" presId="urn:microsoft.com/office/officeart/2018/2/layout/IconVerticalSolidList"/>
    <dgm:cxn modelId="{5A77EBF4-3994-46EE-A237-4CECA49023A7}" type="presParOf" srcId="{EA85109B-B8AE-4CFB-8259-0FEDAE8C1A1A}" destId="{ED7CB4AC-31F5-43B8-B826-F92288564D2B}" srcOrd="1" destOrd="0" presId="urn:microsoft.com/office/officeart/2018/2/layout/IconVerticalSolidList"/>
    <dgm:cxn modelId="{48825ADE-192C-4BAD-A313-B8A8C82CFD17}" type="presParOf" srcId="{EA85109B-B8AE-4CFB-8259-0FEDAE8C1A1A}" destId="{9B313506-81F6-41EF-A1CB-3A50A061EC56}" srcOrd="2" destOrd="0" presId="urn:microsoft.com/office/officeart/2018/2/layout/IconVerticalSolidList"/>
    <dgm:cxn modelId="{1AD33EC3-E223-4FBD-B108-CAAF35DDA690}" type="presParOf" srcId="{EA85109B-B8AE-4CFB-8259-0FEDAE8C1A1A}" destId="{2E3E188F-2D44-4281-99FE-52E9FF3B5AF4}" srcOrd="3" destOrd="0" presId="urn:microsoft.com/office/officeart/2018/2/layout/IconVerticalSolidList"/>
    <dgm:cxn modelId="{719E0091-8606-422D-B24E-9B668FD53617}" type="presParOf" srcId="{28832508-CFEF-4C27-93B5-C7B525143845}" destId="{D4D8050C-DEE4-438D-8DB7-2E1BCA1ADA5A}" srcOrd="5" destOrd="0" presId="urn:microsoft.com/office/officeart/2018/2/layout/IconVerticalSolidList"/>
    <dgm:cxn modelId="{186F483A-9544-42B1-B89D-7500FC7B3B09}" type="presParOf" srcId="{28832508-CFEF-4C27-93B5-C7B525143845}" destId="{46521D89-7D39-47FC-B7BB-73BB73417207}" srcOrd="6" destOrd="0" presId="urn:microsoft.com/office/officeart/2018/2/layout/IconVerticalSolidList"/>
    <dgm:cxn modelId="{386F26FF-3657-40E2-8F3B-3A20DBE9903D}" type="presParOf" srcId="{46521D89-7D39-47FC-B7BB-73BB73417207}" destId="{A4177943-8FD9-49C8-906F-B0858CEF4988}" srcOrd="0" destOrd="0" presId="urn:microsoft.com/office/officeart/2018/2/layout/IconVerticalSolidList"/>
    <dgm:cxn modelId="{8609572A-8E66-4E9C-ABA0-CD6B1E225AF0}" type="presParOf" srcId="{46521D89-7D39-47FC-B7BB-73BB73417207}" destId="{93BE3352-E82E-4463-B8C6-9FEA51C6036F}" srcOrd="1" destOrd="0" presId="urn:microsoft.com/office/officeart/2018/2/layout/IconVerticalSolidList"/>
    <dgm:cxn modelId="{1E40BC42-3D6E-4182-9B41-D73F4B2230C8}" type="presParOf" srcId="{46521D89-7D39-47FC-B7BB-73BB73417207}" destId="{3B6A5E01-37CE-4DBF-B2D6-CB1BD4F9E506}" srcOrd="2" destOrd="0" presId="urn:microsoft.com/office/officeart/2018/2/layout/IconVerticalSolidList"/>
    <dgm:cxn modelId="{918FB4AA-67C1-43D1-BEB0-BDA35DFEE625}" type="presParOf" srcId="{46521D89-7D39-47FC-B7BB-73BB73417207}" destId="{9AB1C382-BD03-4CF8-9F7B-C9F67D863FF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8920F1-9044-48DA-81D2-EF7978C699D6}"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0F4428CA-437A-4E67-AC85-6CFE8633A483}">
      <dgm:prSet/>
      <dgm:spPr/>
      <dgm:t>
        <a:bodyPr/>
        <a:lstStyle/>
        <a:p>
          <a:pPr rtl="0"/>
          <a:r>
            <a:rPr lang="en-US" dirty="0"/>
            <a:t>Tenders with</a:t>
          </a:r>
          <a:r>
            <a:rPr lang="en-US" dirty="0">
              <a:latin typeface="Aptos Display" panose="020F0302020204030204"/>
            </a:rPr>
            <a:t> points for ecological</a:t>
          </a:r>
          <a:r>
            <a:rPr lang="en-US" dirty="0"/>
            <a:t> </a:t>
          </a:r>
          <a:r>
            <a:rPr lang="en-US" dirty="0">
              <a:latin typeface="Aptos Display" panose="020F0302020204030204"/>
            </a:rPr>
            <a:t>innovation</a:t>
          </a:r>
          <a:endParaRPr lang="en-US" dirty="0"/>
        </a:p>
      </dgm:t>
    </dgm:pt>
    <dgm:pt modelId="{1D9AA164-EBEB-4175-BCD3-282BACD7B308}" type="parTrans" cxnId="{2E67C149-62FE-4EFA-B66C-435F76A1B3E3}">
      <dgm:prSet/>
      <dgm:spPr/>
      <dgm:t>
        <a:bodyPr/>
        <a:lstStyle/>
        <a:p>
          <a:endParaRPr lang="en-US"/>
        </a:p>
      </dgm:t>
    </dgm:pt>
    <dgm:pt modelId="{900E02B0-45DB-4B3D-A255-871FACF18024}" type="sibTrans" cxnId="{2E67C149-62FE-4EFA-B66C-435F76A1B3E3}">
      <dgm:prSet/>
      <dgm:spPr/>
      <dgm:t>
        <a:bodyPr/>
        <a:lstStyle/>
        <a:p>
          <a:endParaRPr lang="en-US"/>
        </a:p>
      </dgm:t>
    </dgm:pt>
    <dgm:pt modelId="{8993937B-F060-40EE-B39E-3691903EEB89}">
      <dgm:prSet/>
      <dgm:spPr/>
      <dgm:t>
        <a:bodyPr/>
        <a:lstStyle/>
        <a:p>
          <a:pPr rtl="0"/>
          <a:r>
            <a:rPr lang="en-US" dirty="0">
              <a:latin typeface="Aptos Display" panose="020F0302020204030204"/>
            </a:rPr>
            <a:t>Experimental solutions</a:t>
          </a:r>
          <a:r>
            <a:rPr lang="en-US" dirty="0"/>
            <a:t> </a:t>
          </a:r>
          <a:r>
            <a:rPr lang="en-US" dirty="0">
              <a:latin typeface="Aptos Display" panose="020F0302020204030204"/>
            </a:rPr>
            <a:t>for biodiversity net positive impacts </a:t>
          </a:r>
          <a:endParaRPr lang="en-US" dirty="0"/>
        </a:p>
      </dgm:t>
    </dgm:pt>
    <dgm:pt modelId="{83624D9F-D99F-4D05-B91C-BEA96158BAEF}" type="parTrans" cxnId="{EFB1C3C5-7424-45C4-A329-11B704D2D919}">
      <dgm:prSet/>
      <dgm:spPr/>
      <dgm:t>
        <a:bodyPr/>
        <a:lstStyle/>
        <a:p>
          <a:endParaRPr lang="en-US"/>
        </a:p>
      </dgm:t>
    </dgm:pt>
    <dgm:pt modelId="{924F11E5-B99F-4270-9AB5-AF1D773CF983}" type="sibTrans" cxnId="{EFB1C3C5-7424-45C4-A329-11B704D2D919}">
      <dgm:prSet/>
      <dgm:spPr/>
      <dgm:t>
        <a:bodyPr/>
        <a:lstStyle/>
        <a:p>
          <a:endParaRPr lang="en-US"/>
        </a:p>
      </dgm:t>
    </dgm:pt>
    <dgm:pt modelId="{B8C7B73C-E8E8-43AC-88C4-5C226FAA0EF5}">
      <dgm:prSet/>
      <dgm:spPr/>
      <dgm:t>
        <a:bodyPr/>
        <a:lstStyle/>
        <a:p>
          <a:pPr rtl="0"/>
          <a:r>
            <a:rPr lang="en-US" dirty="0">
              <a:solidFill>
                <a:srgbClr val="000000"/>
              </a:solidFill>
              <a:latin typeface="Calibri"/>
              <a:ea typeface="Calibri"/>
              <a:cs typeface="Calibri"/>
            </a:rPr>
            <a:t>Monitoring using digital tech</a:t>
          </a:r>
        </a:p>
      </dgm:t>
    </dgm:pt>
    <dgm:pt modelId="{A9A4C2B6-188E-4FD9-B2F0-0050B16D1418}" type="parTrans" cxnId="{7E504DB8-F115-4F97-ACD3-E4D6E9E52C11}">
      <dgm:prSet/>
      <dgm:spPr/>
      <dgm:t>
        <a:bodyPr/>
        <a:lstStyle/>
        <a:p>
          <a:endParaRPr lang="en-US"/>
        </a:p>
      </dgm:t>
    </dgm:pt>
    <dgm:pt modelId="{061F0F66-1E6F-4D6E-BD07-1565D15B56B6}" type="sibTrans" cxnId="{7E504DB8-F115-4F97-ACD3-E4D6E9E52C11}">
      <dgm:prSet/>
      <dgm:spPr/>
      <dgm:t>
        <a:bodyPr/>
        <a:lstStyle/>
        <a:p>
          <a:endParaRPr lang="en-US"/>
        </a:p>
      </dgm:t>
    </dgm:pt>
    <dgm:pt modelId="{F23480B8-47FC-46B2-9E1C-BEA7A159F72A}">
      <dgm:prSet phldr="0"/>
      <dgm:spPr/>
      <dgm:t>
        <a:bodyPr/>
        <a:lstStyle/>
        <a:p>
          <a:pPr rtl="0"/>
          <a:r>
            <a:rPr lang="en-US" dirty="0">
              <a:latin typeface="Aptos Display" panose="020F0302020204030204"/>
            </a:rPr>
            <a:t>Evaluation of the impact</a:t>
          </a:r>
        </a:p>
      </dgm:t>
    </dgm:pt>
    <dgm:pt modelId="{7DB94AC3-D9D7-4E72-A10B-679A9CCD508C}" type="parTrans" cxnId="{01331B63-F57A-4117-822D-96C8642A6236}">
      <dgm:prSet/>
      <dgm:spPr/>
    </dgm:pt>
    <dgm:pt modelId="{B12292FB-E122-427C-A922-977047A922AB}" type="sibTrans" cxnId="{01331B63-F57A-4117-822D-96C8642A6236}">
      <dgm:prSet/>
      <dgm:spPr/>
    </dgm:pt>
    <dgm:pt modelId="{485487EA-22D9-484C-B8F4-FF9779357F4A}" type="pres">
      <dgm:prSet presAssocID="{EE8920F1-9044-48DA-81D2-EF7978C699D6}" presName="Name0" presStyleCnt="0">
        <dgm:presLayoutVars>
          <dgm:dir/>
          <dgm:resizeHandles val="exact"/>
        </dgm:presLayoutVars>
      </dgm:prSet>
      <dgm:spPr/>
    </dgm:pt>
    <dgm:pt modelId="{150389F1-4716-48D1-944F-9F352C350617}" type="pres">
      <dgm:prSet presAssocID="{EE8920F1-9044-48DA-81D2-EF7978C699D6}" presName="cycle" presStyleCnt="0"/>
      <dgm:spPr/>
    </dgm:pt>
    <dgm:pt modelId="{0179D57C-E46E-4ADB-A8D2-84418C603382}" type="pres">
      <dgm:prSet presAssocID="{0F4428CA-437A-4E67-AC85-6CFE8633A483}" presName="nodeFirstNode" presStyleLbl="node1" presStyleIdx="0" presStyleCnt="4">
        <dgm:presLayoutVars>
          <dgm:bulletEnabled val="1"/>
        </dgm:presLayoutVars>
      </dgm:prSet>
      <dgm:spPr/>
    </dgm:pt>
    <dgm:pt modelId="{12ED0425-F4DE-4479-9662-51581914E488}" type="pres">
      <dgm:prSet presAssocID="{900E02B0-45DB-4B3D-A255-871FACF18024}" presName="sibTransFirstNode" presStyleLbl="bgShp" presStyleIdx="0" presStyleCnt="1"/>
      <dgm:spPr/>
    </dgm:pt>
    <dgm:pt modelId="{57152F45-C639-4A13-B72C-AC639E1B92E4}" type="pres">
      <dgm:prSet presAssocID="{8993937B-F060-40EE-B39E-3691903EEB89}" presName="nodeFollowingNodes" presStyleLbl="node1" presStyleIdx="1" presStyleCnt="4">
        <dgm:presLayoutVars>
          <dgm:bulletEnabled val="1"/>
        </dgm:presLayoutVars>
      </dgm:prSet>
      <dgm:spPr/>
    </dgm:pt>
    <dgm:pt modelId="{C9155A18-6983-44A2-A77D-50B3C4838157}" type="pres">
      <dgm:prSet presAssocID="{B8C7B73C-E8E8-43AC-88C4-5C226FAA0EF5}" presName="nodeFollowingNodes" presStyleLbl="node1" presStyleIdx="2" presStyleCnt="4">
        <dgm:presLayoutVars>
          <dgm:bulletEnabled val="1"/>
        </dgm:presLayoutVars>
      </dgm:prSet>
      <dgm:spPr/>
    </dgm:pt>
    <dgm:pt modelId="{81AF9080-407E-4AE0-A9D5-04A6C08476BA}" type="pres">
      <dgm:prSet presAssocID="{F23480B8-47FC-46B2-9E1C-BEA7A159F72A}" presName="nodeFollowingNodes" presStyleLbl="node1" presStyleIdx="3" presStyleCnt="4">
        <dgm:presLayoutVars>
          <dgm:bulletEnabled val="1"/>
        </dgm:presLayoutVars>
      </dgm:prSet>
      <dgm:spPr/>
    </dgm:pt>
  </dgm:ptLst>
  <dgm:cxnLst>
    <dgm:cxn modelId="{E998AF29-B2B7-4C43-82FA-286BEEF201C8}" type="presOf" srcId="{900E02B0-45DB-4B3D-A255-871FACF18024}" destId="{12ED0425-F4DE-4479-9662-51581914E488}" srcOrd="0" destOrd="0" presId="urn:microsoft.com/office/officeart/2005/8/layout/cycle3"/>
    <dgm:cxn modelId="{01331B63-F57A-4117-822D-96C8642A6236}" srcId="{EE8920F1-9044-48DA-81D2-EF7978C699D6}" destId="{F23480B8-47FC-46B2-9E1C-BEA7A159F72A}" srcOrd="3" destOrd="0" parTransId="{7DB94AC3-D9D7-4E72-A10B-679A9CCD508C}" sibTransId="{B12292FB-E122-427C-A922-977047A922AB}"/>
    <dgm:cxn modelId="{1737E564-6AF7-4525-A41C-8C52FB278011}" type="presOf" srcId="{EE8920F1-9044-48DA-81D2-EF7978C699D6}" destId="{485487EA-22D9-484C-B8F4-FF9779357F4A}" srcOrd="0" destOrd="0" presId="urn:microsoft.com/office/officeart/2005/8/layout/cycle3"/>
    <dgm:cxn modelId="{2E67C149-62FE-4EFA-B66C-435F76A1B3E3}" srcId="{EE8920F1-9044-48DA-81D2-EF7978C699D6}" destId="{0F4428CA-437A-4E67-AC85-6CFE8633A483}" srcOrd="0" destOrd="0" parTransId="{1D9AA164-EBEB-4175-BCD3-282BACD7B308}" sibTransId="{900E02B0-45DB-4B3D-A255-871FACF18024}"/>
    <dgm:cxn modelId="{AC1CED84-C65C-4FE5-82CB-3F404F316C73}" type="presOf" srcId="{B8C7B73C-E8E8-43AC-88C4-5C226FAA0EF5}" destId="{C9155A18-6983-44A2-A77D-50B3C4838157}" srcOrd="0" destOrd="0" presId="urn:microsoft.com/office/officeart/2005/8/layout/cycle3"/>
    <dgm:cxn modelId="{7E504DB8-F115-4F97-ACD3-E4D6E9E52C11}" srcId="{EE8920F1-9044-48DA-81D2-EF7978C699D6}" destId="{B8C7B73C-E8E8-43AC-88C4-5C226FAA0EF5}" srcOrd="2" destOrd="0" parTransId="{A9A4C2B6-188E-4FD9-B2F0-0050B16D1418}" sibTransId="{061F0F66-1E6F-4D6E-BD07-1565D15B56B6}"/>
    <dgm:cxn modelId="{19A665C2-5C19-498F-8E43-C98ED6011C77}" type="presOf" srcId="{0F4428CA-437A-4E67-AC85-6CFE8633A483}" destId="{0179D57C-E46E-4ADB-A8D2-84418C603382}" srcOrd="0" destOrd="0" presId="urn:microsoft.com/office/officeart/2005/8/layout/cycle3"/>
    <dgm:cxn modelId="{EFB1C3C5-7424-45C4-A329-11B704D2D919}" srcId="{EE8920F1-9044-48DA-81D2-EF7978C699D6}" destId="{8993937B-F060-40EE-B39E-3691903EEB89}" srcOrd="1" destOrd="0" parTransId="{83624D9F-D99F-4D05-B91C-BEA96158BAEF}" sibTransId="{924F11E5-B99F-4270-9AB5-AF1D773CF983}"/>
    <dgm:cxn modelId="{A38C15D0-4B54-4219-9111-7678EA4C61E9}" type="presOf" srcId="{F23480B8-47FC-46B2-9E1C-BEA7A159F72A}" destId="{81AF9080-407E-4AE0-A9D5-04A6C08476BA}" srcOrd="0" destOrd="0" presId="urn:microsoft.com/office/officeart/2005/8/layout/cycle3"/>
    <dgm:cxn modelId="{829659D4-C36C-43FE-BCCF-993F2D8CA991}" type="presOf" srcId="{8993937B-F060-40EE-B39E-3691903EEB89}" destId="{57152F45-C639-4A13-B72C-AC639E1B92E4}" srcOrd="0" destOrd="0" presId="urn:microsoft.com/office/officeart/2005/8/layout/cycle3"/>
    <dgm:cxn modelId="{2E708B77-A72C-4890-AF6D-98063AEDED12}" type="presParOf" srcId="{485487EA-22D9-484C-B8F4-FF9779357F4A}" destId="{150389F1-4716-48D1-944F-9F352C350617}" srcOrd="0" destOrd="0" presId="urn:microsoft.com/office/officeart/2005/8/layout/cycle3"/>
    <dgm:cxn modelId="{9DA0AE9B-B6A5-4705-9B52-4D2BC072B385}" type="presParOf" srcId="{150389F1-4716-48D1-944F-9F352C350617}" destId="{0179D57C-E46E-4ADB-A8D2-84418C603382}" srcOrd="0" destOrd="0" presId="urn:microsoft.com/office/officeart/2005/8/layout/cycle3"/>
    <dgm:cxn modelId="{BDCA1690-1479-4A1D-B0C9-5C445B09AFDE}" type="presParOf" srcId="{150389F1-4716-48D1-944F-9F352C350617}" destId="{12ED0425-F4DE-4479-9662-51581914E488}" srcOrd="1" destOrd="0" presId="urn:microsoft.com/office/officeart/2005/8/layout/cycle3"/>
    <dgm:cxn modelId="{523F22F8-AEA1-4F60-846E-B264EB70D208}" type="presParOf" srcId="{150389F1-4716-48D1-944F-9F352C350617}" destId="{57152F45-C639-4A13-B72C-AC639E1B92E4}" srcOrd="2" destOrd="0" presId="urn:microsoft.com/office/officeart/2005/8/layout/cycle3"/>
    <dgm:cxn modelId="{0902810B-2E7E-43D9-AB3A-82AE491BA265}" type="presParOf" srcId="{150389F1-4716-48D1-944F-9F352C350617}" destId="{C9155A18-6983-44A2-A77D-50B3C4838157}" srcOrd="3" destOrd="0" presId="urn:microsoft.com/office/officeart/2005/8/layout/cycle3"/>
    <dgm:cxn modelId="{EE56A313-ADC0-4C07-87DC-D9A4221508A2}" type="presParOf" srcId="{150389F1-4716-48D1-944F-9F352C350617}" destId="{81AF9080-407E-4AE0-A9D5-04A6C08476BA}"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15DA2F-01ED-4B95-AA66-E6BFF5A9FF55}" type="doc">
      <dgm:prSet loTypeId="urn:microsoft.com/office/officeart/2016/7/layout/RepeatingBendingProcessNew" loCatId="process" qsTypeId="urn:microsoft.com/office/officeart/2005/8/quickstyle/simple1" qsCatId="simple" csTypeId="urn:microsoft.com/office/officeart/2005/8/colors/accent2_2" csCatId="accent2"/>
      <dgm:spPr/>
      <dgm:t>
        <a:bodyPr/>
        <a:lstStyle/>
        <a:p>
          <a:endParaRPr lang="en-US"/>
        </a:p>
      </dgm:t>
    </dgm:pt>
    <dgm:pt modelId="{D37B82D2-ED58-48B1-842F-2327DA490498}">
      <dgm:prSet/>
      <dgm:spPr/>
      <dgm:t>
        <a:bodyPr/>
        <a:lstStyle/>
        <a:p>
          <a:r>
            <a:rPr lang="en-US" dirty="0"/>
            <a:t>Inclusion and exclusion of different ecological aspects</a:t>
          </a:r>
        </a:p>
      </dgm:t>
    </dgm:pt>
    <dgm:pt modelId="{1D4AA189-AB99-4296-AEE3-B46EF0BE81B0}" type="parTrans" cxnId="{45AFC59A-9E98-4572-9CAA-9E1748EAFB3A}">
      <dgm:prSet/>
      <dgm:spPr/>
      <dgm:t>
        <a:bodyPr/>
        <a:lstStyle/>
        <a:p>
          <a:endParaRPr lang="en-US"/>
        </a:p>
      </dgm:t>
    </dgm:pt>
    <dgm:pt modelId="{9088D99A-2006-4DC5-8E97-BC65954A32B6}" type="sibTrans" cxnId="{45AFC59A-9E98-4572-9CAA-9E1748EAFB3A}">
      <dgm:prSet/>
      <dgm:spPr/>
      <dgm:t>
        <a:bodyPr/>
        <a:lstStyle/>
        <a:p>
          <a:endParaRPr lang="en-US"/>
        </a:p>
      </dgm:t>
    </dgm:pt>
    <dgm:pt modelId="{DEFA2722-9D16-47FA-94B7-8D77B335EE2C}">
      <dgm:prSet/>
      <dgm:spPr/>
      <dgm:t>
        <a:bodyPr/>
        <a:lstStyle/>
        <a:p>
          <a:r>
            <a:rPr lang="en-US" dirty="0"/>
            <a:t>Spatial Boundaries of monitoring- in/outside wind farm area</a:t>
          </a:r>
        </a:p>
      </dgm:t>
    </dgm:pt>
    <dgm:pt modelId="{878CE929-D688-473C-8804-E209C441EF16}" type="parTrans" cxnId="{5AA5F918-2290-4EAD-BA6A-603DD8DC88B1}">
      <dgm:prSet/>
      <dgm:spPr/>
      <dgm:t>
        <a:bodyPr/>
        <a:lstStyle/>
        <a:p>
          <a:endParaRPr lang="en-US"/>
        </a:p>
      </dgm:t>
    </dgm:pt>
    <dgm:pt modelId="{E32C5322-DCB6-44A3-9ABB-B7B79BBEE43B}" type="sibTrans" cxnId="{5AA5F918-2290-4EAD-BA6A-603DD8DC88B1}">
      <dgm:prSet/>
      <dgm:spPr/>
      <dgm:t>
        <a:bodyPr/>
        <a:lstStyle/>
        <a:p>
          <a:endParaRPr lang="en-US"/>
        </a:p>
      </dgm:t>
    </dgm:pt>
    <dgm:pt modelId="{BCBF5E5D-1431-4305-A656-20DA747107B4}">
      <dgm:prSet/>
      <dgm:spPr/>
      <dgm:t>
        <a:bodyPr/>
        <a:lstStyle/>
        <a:p>
          <a:r>
            <a:rPr lang="en-US" dirty="0"/>
            <a:t>Finding synergies with other sectors and stakeholder collaboration</a:t>
          </a:r>
        </a:p>
      </dgm:t>
    </dgm:pt>
    <dgm:pt modelId="{3950B4C4-4C32-4234-A16F-D489CAF3B231}" type="parTrans" cxnId="{4B96B4CE-EB43-4D98-B17F-E5D8B18B7C00}">
      <dgm:prSet/>
      <dgm:spPr/>
      <dgm:t>
        <a:bodyPr/>
        <a:lstStyle/>
        <a:p>
          <a:endParaRPr lang="en-US"/>
        </a:p>
      </dgm:t>
    </dgm:pt>
    <dgm:pt modelId="{F7839242-2AFA-424B-A822-15E0EB9BD7E2}" type="sibTrans" cxnId="{4B96B4CE-EB43-4D98-B17F-E5D8B18B7C00}">
      <dgm:prSet/>
      <dgm:spPr/>
      <dgm:t>
        <a:bodyPr/>
        <a:lstStyle/>
        <a:p>
          <a:endParaRPr lang="en-US"/>
        </a:p>
      </dgm:t>
    </dgm:pt>
    <dgm:pt modelId="{157CE62B-5A49-4638-8249-D451EC6A10F6}">
      <dgm:prSet/>
      <dgm:spPr/>
      <dgm:t>
        <a:bodyPr/>
        <a:lstStyle/>
        <a:p>
          <a:r>
            <a:rPr lang="en-US" dirty="0"/>
            <a:t>Long-term ambition: digital and optimal techno-socio-ecological system management</a:t>
          </a:r>
        </a:p>
      </dgm:t>
    </dgm:pt>
    <dgm:pt modelId="{02C44E41-A206-4BCC-A506-F7DD6E70F07F}" type="parTrans" cxnId="{E6791375-A330-4D99-927B-351FEDCE45E3}">
      <dgm:prSet/>
      <dgm:spPr/>
      <dgm:t>
        <a:bodyPr/>
        <a:lstStyle/>
        <a:p>
          <a:endParaRPr lang="en-US"/>
        </a:p>
      </dgm:t>
    </dgm:pt>
    <dgm:pt modelId="{0593D172-476E-46D1-A4B7-9BAF21ADB223}" type="sibTrans" cxnId="{E6791375-A330-4D99-927B-351FEDCE45E3}">
      <dgm:prSet/>
      <dgm:spPr/>
      <dgm:t>
        <a:bodyPr/>
        <a:lstStyle/>
        <a:p>
          <a:endParaRPr lang="en-US"/>
        </a:p>
      </dgm:t>
    </dgm:pt>
    <dgm:pt modelId="{CE12BEC4-E701-4C62-9E78-7174DBECC057}">
      <dgm:prSet/>
      <dgm:spPr/>
      <dgm:t>
        <a:bodyPr/>
        <a:lstStyle/>
        <a:p>
          <a:r>
            <a:rPr lang="nl-NL" dirty="0"/>
            <a:t>New issues: security, data </a:t>
          </a:r>
          <a:r>
            <a:rPr lang="en-US" dirty="0"/>
            <a:t>sharing</a:t>
          </a:r>
          <a:r>
            <a:rPr lang="nl-NL" dirty="0"/>
            <a:t> </a:t>
          </a:r>
          <a:r>
            <a:rPr lang="en-US" dirty="0"/>
            <a:t>and</a:t>
          </a:r>
          <a:r>
            <a:rPr lang="nl-NL" dirty="0"/>
            <a:t> </a:t>
          </a:r>
          <a:r>
            <a:rPr lang="en-US" dirty="0"/>
            <a:t>communication</a:t>
          </a:r>
        </a:p>
      </dgm:t>
    </dgm:pt>
    <dgm:pt modelId="{B8B6912B-04EB-453D-8809-776360FD036A}" type="parTrans" cxnId="{6F57112E-A650-426C-8CE4-E39BDAC3EDDB}">
      <dgm:prSet/>
      <dgm:spPr/>
      <dgm:t>
        <a:bodyPr/>
        <a:lstStyle/>
        <a:p>
          <a:endParaRPr lang="en-US"/>
        </a:p>
      </dgm:t>
    </dgm:pt>
    <dgm:pt modelId="{5E46612E-C3CC-486B-AFF8-0774E42B35D0}" type="sibTrans" cxnId="{6F57112E-A650-426C-8CE4-E39BDAC3EDDB}">
      <dgm:prSet/>
      <dgm:spPr/>
      <dgm:t>
        <a:bodyPr/>
        <a:lstStyle/>
        <a:p>
          <a:endParaRPr lang="en-US"/>
        </a:p>
      </dgm:t>
    </dgm:pt>
    <dgm:pt modelId="{B5E3F90B-80C5-423A-8D77-FEF086E339F1}">
      <dgm:prSet/>
      <dgm:spPr/>
      <dgm:t>
        <a:bodyPr/>
        <a:lstStyle/>
        <a:p>
          <a:r>
            <a:rPr lang="en-US" dirty="0"/>
            <a:t>Interdisciplinary research and innovation</a:t>
          </a:r>
        </a:p>
      </dgm:t>
    </dgm:pt>
    <dgm:pt modelId="{7095C503-A57C-4EA1-B152-842EBA0FD624}" type="sibTrans" cxnId="{BBDA2E53-D640-465F-AA8A-1AE71EB9A1B1}">
      <dgm:prSet/>
      <dgm:spPr/>
      <dgm:t>
        <a:bodyPr/>
        <a:lstStyle/>
        <a:p>
          <a:endParaRPr lang="en-US"/>
        </a:p>
      </dgm:t>
    </dgm:pt>
    <dgm:pt modelId="{AE6A03A4-2E15-4B87-88D9-F1E70EF6760E}" type="parTrans" cxnId="{BBDA2E53-D640-465F-AA8A-1AE71EB9A1B1}">
      <dgm:prSet/>
      <dgm:spPr/>
      <dgm:t>
        <a:bodyPr/>
        <a:lstStyle/>
        <a:p>
          <a:endParaRPr lang="en-US"/>
        </a:p>
      </dgm:t>
    </dgm:pt>
    <dgm:pt modelId="{EE004301-99EA-4F58-8E29-DC6FB3D77451}" type="pres">
      <dgm:prSet presAssocID="{7615DA2F-01ED-4B95-AA66-E6BFF5A9FF55}" presName="Name0" presStyleCnt="0">
        <dgm:presLayoutVars>
          <dgm:dir/>
          <dgm:resizeHandles val="exact"/>
        </dgm:presLayoutVars>
      </dgm:prSet>
      <dgm:spPr/>
    </dgm:pt>
    <dgm:pt modelId="{F370BB32-671B-494D-A1ED-1B4C00E0E39C}" type="pres">
      <dgm:prSet presAssocID="{D37B82D2-ED58-48B1-842F-2327DA490498}" presName="node" presStyleLbl="node1" presStyleIdx="0" presStyleCnt="6">
        <dgm:presLayoutVars>
          <dgm:bulletEnabled val="1"/>
        </dgm:presLayoutVars>
      </dgm:prSet>
      <dgm:spPr/>
    </dgm:pt>
    <dgm:pt modelId="{F573F5DA-22F6-488A-8979-64743A32E138}" type="pres">
      <dgm:prSet presAssocID="{9088D99A-2006-4DC5-8E97-BC65954A32B6}" presName="sibTrans" presStyleLbl="sibTrans1D1" presStyleIdx="0" presStyleCnt="5"/>
      <dgm:spPr/>
    </dgm:pt>
    <dgm:pt modelId="{DACA9E38-0D34-4E16-9289-7AABEB213D35}" type="pres">
      <dgm:prSet presAssocID="{9088D99A-2006-4DC5-8E97-BC65954A32B6}" presName="connectorText" presStyleLbl="sibTrans1D1" presStyleIdx="0" presStyleCnt="5"/>
      <dgm:spPr/>
    </dgm:pt>
    <dgm:pt modelId="{E58D84EB-B9C4-42A3-AABE-FF0E3649151B}" type="pres">
      <dgm:prSet presAssocID="{DEFA2722-9D16-47FA-94B7-8D77B335EE2C}" presName="node" presStyleLbl="node1" presStyleIdx="1" presStyleCnt="6">
        <dgm:presLayoutVars>
          <dgm:bulletEnabled val="1"/>
        </dgm:presLayoutVars>
      </dgm:prSet>
      <dgm:spPr/>
    </dgm:pt>
    <dgm:pt modelId="{3CC72AED-8510-4A6A-9D93-3D5CBF11A51F}" type="pres">
      <dgm:prSet presAssocID="{E32C5322-DCB6-44A3-9ABB-B7B79BBEE43B}" presName="sibTrans" presStyleLbl="sibTrans1D1" presStyleIdx="1" presStyleCnt="5"/>
      <dgm:spPr/>
    </dgm:pt>
    <dgm:pt modelId="{797392F6-7AB1-4066-8044-B60129133AF8}" type="pres">
      <dgm:prSet presAssocID="{E32C5322-DCB6-44A3-9ABB-B7B79BBEE43B}" presName="connectorText" presStyleLbl="sibTrans1D1" presStyleIdx="1" presStyleCnt="5"/>
      <dgm:spPr/>
    </dgm:pt>
    <dgm:pt modelId="{D03434FA-0D40-4953-8879-917FF270F648}" type="pres">
      <dgm:prSet presAssocID="{BCBF5E5D-1431-4305-A656-20DA747107B4}" presName="node" presStyleLbl="node1" presStyleIdx="2" presStyleCnt="6">
        <dgm:presLayoutVars>
          <dgm:bulletEnabled val="1"/>
        </dgm:presLayoutVars>
      </dgm:prSet>
      <dgm:spPr/>
    </dgm:pt>
    <dgm:pt modelId="{B37DDA93-68EC-46BD-9195-67B1A57B7E2E}" type="pres">
      <dgm:prSet presAssocID="{F7839242-2AFA-424B-A822-15E0EB9BD7E2}" presName="sibTrans" presStyleLbl="sibTrans1D1" presStyleIdx="2" presStyleCnt="5"/>
      <dgm:spPr/>
    </dgm:pt>
    <dgm:pt modelId="{8D8DBAD2-353B-4A23-B294-5A99C093742A}" type="pres">
      <dgm:prSet presAssocID="{F7839242-2AFA-424B-A822-15E0EB9BD7E2}" presName="connectorText" presStyleLbl="sibTrans1D1" presStyleIdx="2" presStyleCnt="5"/>
      <dgm:spPr/>
    </dgm:pt>
    <dgm:pt modelId="{D81BCDE8-7B39-4CD2-AE1B-2DF94B1203C9}" type="pres">
      <dgm:prSet presAssocID="{B5E3F90B-80C5-423A-8D77-FEF086E339F1}" presName="node" presStyleLbl="node1" presStyleIdx="3" presStyleCnt="6">
        <dgm:presLayoutVars>
          <dgm:bulletEnabled val="1"/>
        </dgm:presLayoutVars>
      </dgm:prSet>
      <dgm:spPr/>
    </dgm:pt>
    <dgm:pt modelId="{3C4C0BBC-FF5C-45D9-ACE0-BF0D6977AEE2}" type="pres">
      <dgm:prSet presAssocID="{7095C503-A57C-4EA1-B152-842EBA0FD624}" presName="sibTrans" presStyleLbl="sibTrans1D1" presStyleIdx="3" presStyleCnt="5"/>
      <dgm:spPr/>
    </dgm:pt>
    <dgm:pt modelId="{F65ADB30-8003-458F-8411-42AC4CCC48CF}" type="pres">
      <dgm:prSet presAssocID="{7095C503-A57C-4EA1-B152-842EBA0FD624}" presName="connectorText" presStyleLbl="sibTrans1D1" presStyleIdx="3" presStyleCnt="5"/>
      <dgm:spPr/>
    </dgm:pt>
    <dgm:pt modelId="{9B74ABD8-D925-4B91-AFFF-135908C4324E}" type="pres">
      <dgm:prSet presAssocID="{157CE62B-5A49-4638-8249-D451EC6A10F6}" presName="node" presStyleLbl="node1" presStyleIdx="4" presStyleCnt="6">
        <dgm:presLayoutVars>
          <dgm:bulletEnabled val="1"/>
        </dgm:presLayoutVars>
      </dgm:prSet>
      <dgm:spPr/>
    </dgm:pt>
    <dgm:pt modelId="{21279CD5-C6D4-43CC-8BF5-28AA8DF5AAD9}" type="pres">
      <dgm:prSet presAssocID="{0593D172-476E-46D1-A4B7-9BAF21ADB223}" presName="sibTrans" presStyleLbl="sibTrans1D1" presStyleIdx="4" presStyleCnt="5"/>
      <dgm:spPr/>
    </dgm:pt>
    <dgm:pt modelId="{C62B652B-9D44-4CE2-803A-B0ECE8C927A3}" type="pres">
      <dgm:prSet presAssocID="{0593D172-476E-46D1-A4B7-9BAF21ADB223}" presName="connectorText" presStyleLbl="sibTrans1D1" presStyleIdx="4" presStyleCnt="5"/>
      <dgm:spPr/>
    </dgm:pt>
    <dgm:pt modelId="{7DB35C66-1262-42BB-9F72-77A39718C76A}" type="pres">
      <dgm:prSet presAssocID="{CE12BEC4-E701-4C62-9E78-7174DBECC057}" presName="node" presStyleLbl="node1" presStyleIdx="5" presStyleCnt="6">
        <dgm:presLayoutVars>
          <dgm:bulletEnabled val="1"/>
        </dgm:presLayoutVars>
      </dgm:prSet>
      <dgm:spPr/>
    </dgm:pt>
  </dgm:ptLst>
  <dgm:cxnLst>
    <dgm:cxn modelId="{2A4E2311-77A2-44CD-AE6A-85AD05D4ABA0}" type="presOf" srcId="{E32C5322-DCB6-44A3-9ABB-B7B79BBEE43B}" destId="{3CC72AED-8510-4A6A-9D93-3D5CBF11A51F}" srcOrd="0" destOrd="0" presId="urn:microsoft.com/office/officeart/2016/7/layout/RepeatingBendingProcessNew"/>
    <dgm:cxn modelId="{5AA5F918-2290-4EAD-BA6A-603DD8DC88B1}" srcId="{7615DA2F-01ED-4B95-AA66-E6BFF5A9FF55}" destId="{DEFA2722-9D16-47FA-94B7-8D77B335EE2C}" srcOrd="1" destOrd="0" parTransId="{878CE929-D688-473C-8804-E209C441EF16}" sibTransId="{E32C5322-DCB6-44A3-9ABB-B7B79BBEE43B}"/>
    <dgm:cxn modelId="{6F57112E-A650-426C-8CE4-E39BDAC3EDDB}" srcId="{7615DA2F-01ED-4B95-AA66-E6BFF5A9FF55}" destId="{CE12BEC4-E701-4C62-9E78-7174DBECC057}" srcOrd="5" destOrd="0" parTransId="{B8B6912B-04EB-453D-8809-776360FD036A}" sibTransId="{5E46612E-C3CC-486B-AFF8-0774E42B35D0}"/>
    <dgm:cxn modelId="{EA3DDD32-B321-42CD-859C-F110B66D7374}" type="presOf" srcId="{F7839242-2AFA-424B-A822-15E0EB9BD7E2}" destId="{B37DDA93-68EC-46BD-9195-67B1A57B7E2E}" srcOrd="0" destOrd="0" presId="urn:microsoft.com/office/officeart/2016/7/layout/RepeatingBendingProcessNew"/>
    <dgm:cxn modelId="{E81D663C-A199-481B-9410-7EDAE31565C6}" type="presOf" srcId="{BCBF5E5D-1431-4305-A656-20DA747107B4}" destId="{D03434FA-0D40-4953-8879-917FF270F648}" srcOrd="0" destOrd="0" presId="urn:microsoft.com/office/officeart/2016/7/layout/RepeatingBendingProcessNew"/>
    <dgm:cxn modelId="{2FFD246D-8C4B-438A-AA78-D8081EB8ABD6}" type="presOf" srcId="{157CE62B-5A49-4638-8249-D451EC6A10F6}" destId="{9B74ABD8-D925-4B91-AFFF-135908C4324E}" srcOrd="0" destOrd="0" presId="urn:microsoft.com/office/officeart/2016/7/layout/RepeatingBendingProcessNew"/>
    <dgm:cxn modelId="{E14C4F4E-7E14-4491-8521-769AA78F6C1E}" type="presOf" srcId="{D37B82D2-ED58-48B1-842F-2327DA490498}" destId="{F370BB32-671B-494D-A1ED-1B4C00E0E39C}" srcOrd="0" destOrd="0" presId="urn:microsoft.com/office/officeart/2016/7/layout/RepeatingBendingProcessNew"/>
    <dgm:cxn modelId="{BBDA2E53-D640-465F-AA8A-1AE71EB9A1B1}" srcId="{7615DA2F-01ED-4B95-AA66-E6BFF5A9FF55}" destId="{B5E3F90B-80C5-423A-8D77-FEF086E339F1}" srcOrd="3" destOrd="0" parTransId="{AE6A03A4-2E15-4B87-88D9-F1E70EF6760E}" sibTransId="{7095C503-A57C-4EA1-B152-842EBA0FD624}"/>
    <dgm:cxn modelId="{63672874-8941-4678-9183-373E04B143AB}" type="presOf" srcId="{CE12BEC4-E701-4C62-9E78-7174DBECC057}" destId="{7DB35C66-1262-42BB-9F72-77A39718C76A}" srcOrd="0" destOrd="0" presId="urn:microsoft.com/office/officeart/2016/7/layout/RepeatingBendingProcessNew"/>
    <dgm:cxn modelId="{E6791375-A330-4D99-927B-351FEDCE45E3}" srcId="{7615DA2F-01ED-4B95-AA66-E6BFF5A9FF55}" destId="{157CE62B-5A49-4638-8249-D451EC6A10F6}" srcOrd="4" destOrd="0" parTransId="{02C44E41-A206-4BCC-A506-F7DD6E70F07F}" sibTransId="{0593D172-476E-46D1-A4B7-9BAF21ADB223}"/>
    <dgm:cxn modelId="{A47E8F7C-0D27-4FBC-9919-9B98EA3D7E86}" type="presOf" srcId="{7615DA2F-01ED-4B95-AA66-E6BFF5A9FF55}" destId="{EE004301-99EA-4F58-8E29-DC6FB3D77451}" srcOrd="0" destOrd="0" presId="urn:microsoft.com/office/officeart/2016/7/layout/RepeatingBendingProcessNew"/>
    <dgm:cxn modelId="{77E7B288-C523-4F20-AF62-8EC7D3057198}" type="presOf" srcId="{7095C503-A57C-4EA1-B152-842EBA0FD624}" destId="{F65ADB30-8003-458F-8411-42AC4CCC48CF}" srcOrd="1" destOrd="0" presId="urn:microsoft.com/office/officeart/2016/7/layout/RepeatingBendingProcessNew"/>
    <dgm:cxn modelId="{1FC58B89-C7BD-44AA-8C94-7DFCF0438731}" type="presOf" srcId="{F7839242-2AFA-424B-A822-15E0EB9BD7E2}" destId="{8D8DBAD2-353B-4A23-B294-5A99C093742A}" srcOrd="1" destOrd="0" presId="urn:microsoft.com/office/officeart/2016/7/layout/RepeatingBendingProcessNew"/>
    <dgm:cxn modelId="{6E4F2A92-0145-477A-9A1D-38E0C0FE3A50}" type="presOf" srcId="{9088D99A-2006-4DC5-8E97-BC65954A32B6}" destId="{F573F5DA-22F6-488A-8979-64743A32E138}" srcOrd="0" destOrd="0" presId="urn:microsoft.com/office/officeart/2016/7/layout/RepeatingBendingProcessNew"/>
    <dgm:cxn modelId="{C8585A97-8AAC-4802-BDDE-FCE14360F22E}" type="presOf" srcId="{9088D99A-2006-4DC5-8E97-BC65954A32B6}" destId="{DACA9E38-0D34-4E16-9289-7AABEB213D35}" srcOrd="1" destOrd="0" presId="urn:microsoft.com/office/officeart/2016/7/layout/RepeatingBendingProcessNew"/>
    <dgm:cxn modelId="{0DF75E99-CA5D-44BB-B689-82B4E7F3B362}" type="presOf" srcId="{E32C5322-DCB6-44A3-9ABB-B7B79BBEE43B}" destId="{797392F6-7AB1-4066-8044-B60129133AF8}" srcOrd="1" destOrd="0" presId="urn:microsoft.com/office/officeart/2016/7/layout/RepeatingBendingProcessNew"/>
    <dgm:cxn modelId="{45AFC59A-9E98-4572-9CAA-9E1748EAFB3A}" srcId="{7615DA2F-01ED-4B95-AA66-E6BFF5A9FF55}" destId="{D37B82D2-ED58-48B1-842F-2327DA490498}" srcOrd="0" destOrd="0" parTransId="{1D4AA189-AB99-4296-AEE3-B46EF0BE81B0}" sibTransId="{9088D99A-2006-4DC5-8E97-BC65954A32B6}"/>
    <dgm:cxn modelId="{2C3FD49A-6C5C-4EC3-BD12-3BE87BCD7EA4}" type="presOf" srcId="{7095C503-A57C-4EA1-B152-842EBA0FD624}" destId="{3C4C0BBC-FF5C-45D9-ACE0-BF0D6977AEE2}" srcOrd="0" destOrd="0" presId="urn:microsoft.com/office/officeart/2016/7/layout/RepeatingBendingProcessNew"/>
    <dgm:cxn modelId="{740369A2-20A7-48D3-99DF-3C16B57579FA}" type="presOf" srcId="{DEFA2722-9D16-47FA-94B7-8D77B335EE2C}" destId="{E58D84EB-B9C4-42A3-AABE-FF0E3649151B}" srcOrd="0" destOrd="0" presId="urn:microsoft.com/office/officeart/2016/7/layout/RepeatingBendingProcessNew"/>
    <dgm:cxn modelId="{4B96B4CE-EB43-4D98-B17F-E5D8B18B7C00}" srcId="{7615DA2F-01ED-4B95-AA66-E6BFF5A9FF55}" destId="{BCBF5E5D-1431-4305-A656-20DA747107B4}" srcOrd="2" destOrd="0" parTransId="{3950B4C4-4C32-4234-A16F-D489CAF3B231}" sibTransId="{F7839242-2AFA-424B-A822-15E0EB9BD7E2}"/>
    <dgm:cxn modelId="{A57573DC-AF23-408C-8A90-61B76C1A8E77}" type="presOf" srcId="{0593D172-476E-46D1-A4B7-9BAF21ADB223}" destId="{C62B652B-9D44-4CE2-803A-B0ECE8C927A3}" srcOrd="1" destOrd="0" presId="urn:microsoft.com/office/officeart/2016/7/layout/RepeatingBendingProcessNew"/>
    <dgm:cxn modelId="{0EAD58E2-4ECE-4743-9AB6-C6DCD65EEF21}" type="presOf" srcId="{B5E3F90B-80C5-423A-8D77-FEF086E339F1}" destId="{D81BCDE8-7B39-4CD2-AE1B-2DF94B1203C9}" srcOrd="0" destOrd="0" presId="urn:microsoft.com/office/officeart/2016/7/layout/RepeatingBendingProcessNew"/>
    <dgm:cxn modelId="{C8E1ECEF-0E9C-4190-81E8-3EE3857BEC16}" type="presOf" srcId="{0593D172-476E-46D1-A4B7-9BAF21ADB223}" destId="{21279CD5-C6D4-43CC-8BF5-28AA8DF5AAD9}" srcOrd="0" destOrd="0" presId="urn:microsoft.com/office/officeart/2016/7/layout/RepeatingBendingProcessNew"/>
    <dgm:cxn modelId="{264A52FD-1808-44E4-9D52-AF7D3F9D3360}" type="presParOf" srcId="{EE004301-99EA-4F58-8E29-DC6FB3D77451}" destId="{F370BB32-671B-494D-A1ED-1B4C00E0E39C}" srcOrd="0" destOrd="0" presId="urn:microsoft.com/office/officeart/2016/7/layout/RepeatingBendingProcessNew"/>
    <dgm:cxn modelId="{5DE6597F-705D-4AAF-827A-0D93EAAEB526}" type="presParOf" srcId="{EE004301-99EA-4F58-8E29-DC6FB3D77451}" destId="{F573F5DA-22F6-488A-8979-64743A32E138}" srcOrd="1" destOrd="0" presId="urn:microsoft.com/office/officeart/2016/7/layout/RepeatingBendingProcessNew"/>
    <dgm:cxn modelId="{00961448-DD9E-489E-A465-25C9E928A851}" type="presParOf" srcId="{F573F5DA-22F6-488A-8979-64743A32E138}" destId="{DACA9E38-0D34-4E16-9289-7AABEB213D35}" srcOrd="0" destOrd="0" presId="urn:microsoft.com/office/officeart/2016/7/layout/RepeatingBendingProcessNew"/>
    <dgm:cxn modelId="{4CBEB8F0-316B-4555-8AC8-BD6A4F1AEA76}" type="presParOf" srcId="{EE004301-99EA-4F58-8E29-DC6FB3D77451}" destId="{E58D84EB-B9C4-42A3-AABE-FF0E3649151B}" srcOrd="2" destOrd="0" presId="urn:microsoft.com/office/officeart/2016/7/layout/RepeatingBendingProcessNew"/>
    <dgm:cxn modelId="{404C4709-86A5-49A1-9742-387175EA3399}" type="presParOf" srcId="{EE004301-99EA-4F58-8E29-DC6FB3D77451}" destId="{3CC72AED-8510-4A6A-9D93-3D5CBF11A51F}" srcOrd="3" destOrd="0" presId="urn:microsoft.com/office/officeart/2016/7/layout/RepeatingBendingProcessNew"/>
    <dgm:cxn modelId="{69B6DB4A-70F1-4CBC-874D-FE8B71AD331A}" type="presParOf" srcId="{3CC72AED-8510-4A6A-9D93-3D5CBF11A51F}" destId="{797392F6-7AB1-4066-8044-B60129133AF8}" srcOrd="0" destOrd="0" presId="urn:microsoft.com/office/officeart/2016/7/layout/RepeatingBendingProcessNew"/>
    <dgm:cxn modelId="{09A53836-1C3D-48CD-8FF3-D607FCDF40DA}" type="presParOf" srcId="{EE004301-99EA-4F58-8E29-DC6FB3D77451}" destId="{D03434FA-0D40-4953-8879-917FF270F648}" srcOrd="4" destOrd="0" presId="urn:microsoft.com/office/officeart/2016/7/layout/RepeatingBendingProcessNew"/>
    <dgm:cxn modelId="{17C5030F-F112-440C-8962-638E4830A1F1}" type="presParOf" srcId="{EE004301-99EA-4F58-8E29-DC6FB3D77451}" destId="{B37DDA93-68EC-46BD-9195-67B1A57B7E2E}" srcOrd="5" destOrd="0" presId="urn:microsoft.com/office/officeart/2016/7/layout/RepeatingBendingProcessNew"/>
    <dgm:cxn modelId="{5CDA8DB4-21BF-426F-AA49-B71D51E710CB}" type="presParOf" srcId="{B37DDA93-68EC-46BD-9195-67B1A57B7E2E}" destId="{8D8DBAD2-353B-4A23-B294-5A99C093742A}" srcOrd="0" destOrd="0" presId="urn:microsoft.com/office/officeart/2016/7/layout/RepeatingBendingProcessNew"/>
    <dgm:cxn modelId="{4F82131F-FEEA-49CA-85AC-84654B9DF7C0}" type="presParOf" srcId="{EE004301-99EA-4F58-8E29-DC6FB3D77451}" destId="{D81BCDE8-7B39-4CD2-AE1B-2DF94B1203C9}" srcOrd="6" destOrd="0" presId="urn:microsoft.com/office/officeart/2016/7/layout/RepeatingBendingProcessNew"/>
    <dgm:cxn modelId="{28DDA125-78B7-418B-B5B3-DC6B8CFCC04A}" type="presParOf" srcId="{EE004301-99EA-4F58-8E29-DC6FB3D77451}" destId="{3C4C0BBC-FF5C-45D9-ACE0-BF0D6977AEE2}" srcOrd="7" destOrd="0" presId="urn:microsoft.com/office/officeart/2016/7/layout/RepeatingBendingProcessNew"/>
    <dgm:cxn modelId="{0551DE48-E6FB-4074-A6D3-B6FADADE59EC}" type="presParOf" srcId="{3C4C0BBC-FF5C-45D9-ACE0-BF0D6977AEE2}" destId="{F65ADB30-8003-458F-8411-42AC4CCC48CF}" srcOrd="0" destOrd="0" presId="urn:microsoft.com/office/officeart/2016/7/layout/RepeatingBendingProcessNew"/>
    <dgm:cxn modelId="{2AFFF149-814E-4093-8CB5-4F3AA783D76A}" type="presParOf" srcId="{EE004301-99EA-4F58-8E29-DC6FB3D77451}" destId="{9B74ABD8-D925-4B91-AFFF-135908C4324E}" srcOrd="8" destOrd="0" presId="urn:microsoft.com/office/officeart/2016/7/layout/RepeatingBendingProcessNew"/>
    <dgm:cxn modelId="{481BA259-54F7-49DA-9C13-CD6FD7BBD723}" type="presParOf" srcId="{EE004301-99EA-4F58-8E29-DC6FB3D77451}" destId="{21279CD5-C6D4-43CC-8BF5-28AA8DF5AAD9}" srcOrd="9" destOrd="0" presId="urn:microsoft.com/office/officeart/2016/7/layout/RepeatingBendingProcessNew"/>
    <dgm:cxn modelId="{68C68CCF-EC64-4A0E-989D-1681109D5F2B}" type="presParOf" srcId="{21279CD5-C6D4-43CC-8BF5-28AA8DF5AAD9}" destId="{C62B652B-9D44-4CE2-803A-B0ECE8C927A3}" srcOrd="0" destOrd="0" presId="urn:microsoft.com/office/officeart/2016/7/layout/RepeatingBendingProcessNew"/>
    <dgm:cxn modelId="{6D0FEAC1-5322-48CF-9DF2-3A5CA60B32E2}" type="presParOf" srcId="{EE004301-99EA-4F58-8E29-DC6FB3D77451}" destId="{7DB35C66-1262-42BB-9F72-77A39718C76A}"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D37070-6DEE-4D47-AEC8-ED3F6705AD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B872AFE-21F2-4A08-867D-CF1137BCB077}">
      <dgm:prSet/>
      <dgm:spPr/>
      <dgm:t>
        <a:bodyPr/>
        <a:lstStyle/>
        <a:p>
          <a:pPr>
            <a:lnSpc>
              <a:spcPct val="100000"/>
            </a:lnSpc>
          </a:pPr>
          <a:r>
            <a:rPr lang="en-GB" dirty="0"/>
            <a:t>Evidence-based solutions (nature-based solutions, multifunctional wind farms)</a:t>
          </a:r>
          <a:endParaRPr lang="en-US" dirty="0"/>
        </a:p>
      </dgm:t>
    </dgm:pt>
    <dgm:pt modelId="{08506313-212F-4F79-B72D-A2C61621374F}" type="parTrans" cxnId="{CF573FD2-E458-4346-B2CE-A5B1CC18CE05}">
      <dgm:prSet/>
      <dgm:spPr/>
      <dgm:t>
        <a:bodyPr/>
        <a:lstStyle/>
        <a:p>
          <a:endParaRPr lang="en-US"/>
        </a:p>
      </dgm:t>
    </dgm:pt>
    <dgm:pt modelId="{620D02D3-B363-42AA-810B-8753E61CFB5C}" type="sibTrans" cxnId="{CF573FD2-E458-4346-B2CE-A5B1CC18CE05}">
      <dgm:prSet/>
      <dgm:spPr/>
      <dgm:t>
        <a:bodyPr/>
        <a:lstStyle/>
        <a:p>
          <a:endParaRPr lang="en-US"/>
        </a:p>
      </dgm:t>
    </dgm:pt>
    <dgm:pt modelId="{398B99DE-FB0D-4E4A-84D1-DF54465454AC}">
      <dgm:prSet/>
      <dgm:spPr/>
      <dgm:t>
        <a:bodyPr/>
        <a:lstStyle/>
        <a:p>
          <a:pPr>
            <a:lnSpc>
              <a:spcPct val="100000"/>
            </a:lnSpc>
          </a:pPr>
          <a:r>
            <a:rPr lang="en-GB" dirty="0"/>
            <a:t>Real-time management (e.g., smart curtailment)</a:t>
          </a:r>
          <a:endParaRPr lang="en-US" dirty="0"/>
        </a:p>
      </dgm:t>
    </dgm:pt>
    <dgm:pt modelId="{62721F01-B058-4F4F-9CED-6F9898669BA4}" type="parTrans" cxnId="{94300058-9DB1-46EE-81CB-DC6E86835555}">
      <dgm:prSet/>
      <dgm:spPr/>
      <dgm:t>
        <a:bodyPr/>
        <a:lstStyle/>
        <a:p>
          <a:endParaRPr lang="en-US"/>
        </a:p>
      </dgm:t>
    </dgm:pt>
    <dgm:pt modelId="{0EA60871-8696-4D52-A88F-917921286D42}" type="sibTrans" cxnId="{94300058-9DB1-46EE-81CB-DC6E86835555}">
      <dgm:prSet/>
      <dgm:spPr/>
      <dgm:t>
        <a:bodyPr/>
        <a:lstStyle/>
        <a:p>
          <a:endParaRPr lang="en-US"/>
        </a:p>
      </dgm:t>
    </dgm:pt>
    <dgm:pt modelId="{097C99AD-63B7-4404-BF7E-74899851B58F}">
      <dgm:prSet/>
      <dgm:spPr/>
      <dgm:t>
        <a:bodyPr/>
        <a:lstStyle/>
        <a:p>
          <a:pPr>
            <a:lnSpc>
              <a:spcPct val="100000"/>
            </a:lnSpc>
          </a:pPr>
          <a:r>
            <a:rPr lang="en-GB" dirty="0"/>
            <a:t>Transboundary management (digital twin of the North Sea</a:t>
          </a:r>
          <a:endParaRPr lang="en-US" dirty="0"/>
        </a:p>
      </dgm:t>
    </dgm:pt>
    <dgm:pt modelId="{8EA9F637-A292-48B6-9B01-8E0EEB2B2E52}" type="parTrans" cxnId="{D4A521F6-1D9F-4934-A773-165BD70B456F}">
      <dgm:prSet/>
      <dgm:spPr/>
      <dgm:t>
        <a:bodyPr/>
        <a:lstStyle/>
        <a:p>
          <a:endParaRPr lang="en-US"/>
        </a:p>
      </dgm:t>
    </dgm:pt>
    <dgm:pt modelId="{70B16DA6-534D-4A13-814A-1D3126A675F6}" type="sibTrans" cxnId="{D4A521F6-1D9F-4934-A773-165BD70B456F}">
      <dgm:prSet/>
      <dgm:spPr/>
      <dgm:t>
        <a:bodyPr/>
        <a:lstStyle/>
        <a:p>
          <a:endParaRPr lang="en-US"/>
        </a:p>
      </dgm:t>
    </dgm:pt>
    <dgm:pt modelId="{8A5DCE58-756F-4A14-948A-C63505885E62}" type="pres">
      <dgm:prSet presAssocID="{B6D37070-6DEE-4D47-AEC8-ED3F6705ADC8}" presName="root" presStyleCnt="0">
        <dgm:presLayoutVars>
          <dgm:dir/>
          <dgm:resizeHandles val="exact"/>
        </dgm:presLayoutVars>
      </dgm:prSet>
      <dgm:spPr/>
    </dgm:pt>
    <dgm:pt modelId="{825B1FF1-FD13-45B1-8053-46056B101D4D}" type="pres">
      <dgm:prSet presAssocID="{9B872AFE-21F2-4A08-867D-CF1137BCB077}" presName="compNode" presStyleCnt="0"/>
      <dgm:spPr/>
    </dgm:pt>
    <dgm:pt modelId="{8459290D-BBD2-4930-85F7-63491DCD435A}" type="pres">
      <dgm:prSet presAssocID="{9B872AFE-21F2-4A08-867D-CF1137BCB077}" presName="bgRect" presStyleLbl="bgShp" presStyleIdx="0" presStyleCnt="3"/>
      <dgm:spPr/>
    </dgm:pt>
    <dgm:pt modelId="{9024C20E-53B7-4D35-9C3C-95B53B0610A3}" type="pres">
      <dgm:prSet presAssocID="{9B872AFE-21F2-4A08-867D-CF1137BCB07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sconnected"/>
        </a:ext>
      </dgm:extLst>
    </dgm:pt>
    <dgm:pt modelId="{4806FA24-DE13-4475-8E9F-67CB21D473C4}" type="pres">
      <dgm:prSet presAssocID="{9B872AFE-21F2-4A08-867D-CF1137BCB077}" presName="spaceRect" presStyleCnt="0"/>
      <dgm:spPr/>
    </dgm:pt>
    <dgm:pt modelId="{CF9C36F0-DB3D-4300-8FF5-A15FF19A4A4B}" type="pres">
      <dgm:prSet presAssocID="{9B872AFE-21F2-4A08-867D-CF1137BCB077}" presName="parTx" presStyleLbl="revTx" presStyleIdx="0" presStyleCnt="3">
        <dgm:presLayoutVars>
          <dgm:chMax val="0"/>
          <dgm:chPref val="0"/>
        </dgm:presLayoutVars>
      </dgm:prSet>
      <dgm:spPr/>
    </dgm:pt>
    <dgm:pt modelId="{61EFD09A-9E9C-490D-A1E0-9E70EC1EEB21}" type="pres">
      <dgm:prSet presAssocID="{620D02D3-B363-42AA-810B-8753E61CFB5C}" presName="sibTrans" presStyleCnt="0"/>
      <dgm:spPr/>
    </dgm:pt>
    <dgm:pt modelId="{A7487AA1-1653-47C3-9E91-CA0551BD7CDD}" type="pres">
      <dgm:prSet presAssocID="{398B99DE-FB0D-4E4A-84D1-DF54465454AC}" presName="compNode" presStyleCnt="0"/>
      <dgm:spPr/>
    </dgm:pt>
    <dgm:pt modelId="{E5E68775-2C6F-4C15-AEB2-213D820D5AC4}" type="pres">
      <dgm:prSet presAssocID="{398B99DE-FB0D-4E4A-84D1-DF54465454AC}" presName="bgRect" presStyleLbl="bgShp" presStyleIdx="1" presStyleCnt="3"/>
      <dgm:spPr/>
    </dgm:pt>
    <dgm:pt modelId="{6D12B8A7-00B3-47A0-91BC-5DAB25951770}" type="pres">
      <dgm:prSet presAssocID="{398B99DE-FB0D-4E4A-84D1-DF54465454A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rson with Idea"/>
        </a:ext>
      </dgm:extLst>
    </dgm:pt>
    <dgm:pt modelId="{BD9CC340-0B2E-41FF-AD90-2C795C8024F6}" type="pres">
      <dgm:prSet presAssocID="{398B99DE-FB0D-4E4A-84D1-DF54465454AC}" presName="spaceRect" presStyleCnt="0"/>
      <dgm:spPr/>
    </dgm:pt>
    <dgm:pt modelId="{624E6D02-AE2D-40EC-B856-25FA683CA181}" type="pres">
      <dgm:prSet presAssocID="{398B99DE-FB0D-4E4A-84D1-DF54465454AC}" presName="parTx" presStyleLbl="revTx" presStyleIdx="1" presStyleCnt="3">
        <dgm:presLayoutVars>
          <dgm:chMax val="0"/>
          <dgm:chPref val="0"/>
        </dgm:presLayoutVars>
      </dgm:prSet>
      <dgm:spPr/>
    </dgm:pt>
    <dgm:pt modelId="{C6D30F3E-DA16-4D85-8D83-E0DDD9061A7C}" type="pres">
      <dgm:prSet presAssocID="{0EA60871-8696-4D52-A88F-917921286D42}" presName="sibTrans" presStyleCnt="0"/>
      <dgm:spPr/>
    </dgm:pt>
    <dgm:pt modelId="{9BB4B0BF-5A41-4E9E-9BDC-672753A0DA41}" type="pres">
      <dgm:prSet presAssocID="{097C99AD-63B7-4404-BF7E-74899851B58F}" presName="compNode" presStyleCnt="0"/>
      <dgm:spPr/>
    </dgm:pt>
    <dgm:pt modelId="{4700331E-37E8-4CEE-B060-8185B1AF4DEA}" type="pres">
      <dgm:prSet presAssocID="{097C99AD-63B7-4404-BF7E-74899851B58F}" presName="bgRect" presStyleLbl="bgShp" presStyleIdx="2" presStyleCnt="3"/>
      <dgm:spPr/>
    </dgm:pt>
    <dgm:pt modelId="{A4DA6B2F-4AD7-4238-8F94-1BA4976AC2FB}" type="pres">
      <dgm:prSet presAssocID="{097C99AD-63B7-4404-BF7E-74899851B58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rawing compass outline"/>
        </a:ext>
      </dgm:extLst>
    </dgm:pt>
    <dgm:pt modelId="{95C59B45-7179-4024-B188-9B7BD67525DF}" type="pres">
      <dgm:prSet presAssocID="{097C99AD-63B7-4404-BF7E-74899851B58F}" presName="spaceRect" presStyleCnt="0"/>
      <dgm:spPr/>
    </dgm:pt>
    <dgm:pt modelId="{BE3D823E-2E4D-4D8C-AB54-B3DD4FF26361}" type="pres">
      <dgm:prSet presAssocID="{097C99AD-63B7-4404-BF7E-74899851B58F}" presName="parTx" presStyleLbl="revTx" presStyleIdx="2" presStyleCnt="3">
        <dgm:presLayoutVars>
          <dgm:chMax val="0"/>
          <dgm:chPref val="0"/>
        </dgm:presLayoutVars>
      </dgm:prSet>
      <dgm:spPr/>
    </dgm:pt>
  </dgm:ptLst>
  <dgm:cxnLst>
    <dgm:cxn modelId="{B1F48903-AD5E-43B4-A441-DB4BB7CE63B8}" type="presOf" srcId="{9B872AFE-21F2-4A08-867D-CF1137BCB077}" destId="{CF9C36F0-DB3D-4300-8FF5-A15FF19A4A4B}" srcOrd="0" destOrd="0" presId="urn:microsoft.com/office/officeart/2018/2/layout/IconVerticalSolidList"/>
    <dgm:cxn modelId="{4C519B4E-CAB8-450A-BFA8-9B2FC7E79646}" type="presOf" srcId="{097C99AD-63B7-4404-BF7E-74899851B58F}" destId="{BE3D823E-2E4D-4D8C-AB54-B3DD4FF26361}" srcOrd="0" destOrd="0" presId="urn:microsoft.com/office/officeart/2018/2/layout/IconVerticalSolidList"/>
    <dgm:cxn modelId="{94300058-9DB1-46EE-81CB-DC6E86835555}" srcId="{B6D37070-6DEE-4D47-AEC8-ED3F6705ADC8}" destId="{398B99DE-FB0D-4E4A-84D1-DF54465454AC}" srcOrd="1" destOrd="0" parTransId="{62721F01-B058-4F4F-9CED-6F9898669BA4}" sibTransId="{0EA60871-8696-4D52-A88F-917921286D42}"/>
    <dgm:cxn modelId="{ECCB73B1-2CE7-4CDE-84CE-667DF833C500}" type="presOf" srcId="{398B99DE-FB0D-4E4A-84D1-DF54465454AC}" destId="{624E6D02-AE2D-40EC-B856-25FA683CA181}" srcOrd="0" destOrd="0" presId="urn:microsoft.com/office/officeart/2018/2/layout/IconVerticalSolidList"/>
    <dgm:cxn modelId="{009CA1C8-41E2-4255-9462-37704FB89DE8}" type="presOf" srcId="{B6D37070-6DEE-4D47-AEC8-ED3F6705ADC8}" destId="{8A5DCE58-756F-4A14-948A-C63505885E62}" srcOrd="0" destOrd="0" presId="urn:microsoft.com/office/officeart/2018/2/layout/IconVerticalSolidList"/>
    <dgm:cxn modelId="{CF573FD2-E458-4346-B2CE-A5B1CC18CE05}" srcId="{B6D37070-6DEE-4D47-AEC8-ED3F6705ADC8}" destId="{9B872AFE-21F2-4A08-867D-CF1137BCB077}" srcOrd="0" destOrd="0" parTransId="{08506313-212F-4F79-B72D-A2C61621374F}" sibTransId="{620D02D3-B363-42AA-810B-8753E61CFB5C}"/>
    <dgm:cxn modelId="{D4A521F6-1D9F-4934-A773-165BD70B456F}" srcId="{B6D37070-6DEE-4D47-AEC8-ED3F6705ADC8}" destId="{097C99AD-63B7-4404-BF7E-74899851B58F}" srcOrd="2" destOrd="0" parTransId="{8EA9F637-A292-48B6-9B01-8E0EEB2B2E52}" sibTransId="{70B16DA6-534D-4A13-814A-1D3126A675F6}"/>
    <dgm:cxn modelId="{DA5AA8EA-9139-426F-9FCD-17D1C6D85B47}" type="presParOf" srcId="{8A5DCE58-756F-4A14-948A-C63505885E62}" destId="{825B1FF1-FD13-45B1-8053-46056B101D4D}" srcOrd="0" destOrd="0" presId="urn:microsoft.com/office/officeart/2018/2/layout/IconVerticalSolidList"/>
    <dgm:cxn modelId="{8B0CFD4E-E284-4165-B56F-BC7723F0F652}" type="presParOf" srcId="{825B1FF1-FD13-45B1-8053-46056B101D4D}" destId="{8459290D-BBD2-4930-85F7-63491DCD435A}" srcOrd="0" destOrd="0" presId="urn:microsoft.com/office/officeart/2018/2/layout/IconVerticalSolidList"/>
    <dgm:cxn modelId="{632D316A-F3BF-4FC2-9AED-9AF218058D8A}" type="presParOf" srcId="{825B1FF1-FD13-45B1-8053-46056B101D4D}" destId="{9024C20E-53B7-4D35-9C3C-95B53B0610A3}" srcOrd="1" destOrd="0" presId="urn:microsoft.com/office/officeart/2018/2/layout/IconVerticalSolidList"/>
    <dgm:cxn modelId="{BA215CB1-81D9-4047-B62A-99BCA175D7F9}" type="presParOf" srcId="{825B1FF1-FD13-45B1-8053-46056B101D4D}" destId="{4806FA24-DE13-4475-8E9F-67CB21D473C4}" srcOrd="2" destOrd="0" presId="urn:microsoft.com/office/officeart/2018/2/layout/IconVerticalSolidList"/>
    <dgm:cxn modelId="{9D8EE370-5501-4FED-AA08-2DC1C9A89A15}" type="presParOf" srcId="{825B1FF1-FD13-45B1-8053-46056B101D4D}" destId="{CF9C36F0-DB3D-4300-8FF5-A15FF19A4A4B}" srcOrd="3" destOrd="0" presId="urn:microsoft.com/office/officeart/2018/2/layout/IconVerticalSolidList"/>
    <dgm:cxn modelId="{52B15438-725D-4BEB-91CE-F2248CB986E1}" type="presParOf" srcId="{8A5DCE58-756F-4A14-948A-C63505885E62}" destId="{61EFD09A-9E9C-490D-A1E0-9E70EC1EEB21}" srcOrd="1" destOrd="0" presId="urn:microsoft.com/office/officeart/2018/2/layout/IconVerticalSolidList"/>
    <dgm:cxn modelId="{7AF3556E-70EC-4789-B6BD-FAA4C2C5CD44}" type="presParOf" srcId="{8A5DCE58-756F-4A14-948A-C63505885E62}" destId="{A7487AA1-1653-47C3-9E91-CA0551BD7CDD}" srcOrd="2" destOrd="0" presId="urn:microsoft.com/office/officeart/2018/2/layout/IconVerticalSolidList"/>
    <dgm:cxn modelId="{7DD5E22D-941A-445A-AB99-DD9A55612911}" type="presParOf" srcId="{A7487AA1-1653-47C3-9E91-CA0551BD7CDD}" destId="{E5E68775-2C6F-4C15-AEB2-213D820D5AC4}" srcOrd="0" destOrd="0" presId="urn:microsoft.com/office/officeart/2018/2/layout/IconVerticalSolidList"/>
    <dgm:cxn modelId="{D690FE59-37A2-4EC9-8594-0DE4B649FEA9}" type="presParOf" srcId="{A7487AA1-1653-47C3-9E91-CA0551BD7CDD}" destId="{6D12B8A7-00B3-47A0-91BC-5DAB25951770}" srcOrd="1" destOrd="0" presId="urn:microsoft.com/office/officeart/2018/2/layout/IconVerticalSolidList"/>
    <dgm:cxn modelId="{14962B2B-44D9-49AA-90C9-3216E04E0256}" type="presParOf" srcId="{A7487AA1-1653-47C3-9E91-CA0551BD7CDD}" destId="{BD9CC340-0B2E-41FF-AD90-2C795C8024F6}" srcOrd="2" destOrd="0" presId="urn:microsoft.com/office/officeart/2018/2/layout/IconVerticalSolidList"/>
    <dgm:cxn modelId="{32D28ED6-C4BE-45D8-97E7-3E4D624A1666}" type="presParOf" srcId="{A7487AA1-1653-47C3-9E91-CA0551BD7CDD}" destId="{624E6D02-AE2D-40EC-B856-25FA683CA181}" srcOrd="3" destOrd="0" presId="urn:microsoft.com/office/officeart/2018/2/layout/IconVerticalSolidList"/>
    <dgm:cxn modelId="{35559220-73FC-42BF-8CDE-7218EE58AAC3}" type="presParOf" srcId="{8A5DCE58-756F-4A14-948A-C63505885E62}" destId="{C6D30F3E-DA16-4D85-8D83-E0DDD9061A7C}" srcOrd="3" destOrd="0" presId="urn:microsoft.com/office/officeart/2018/2/layout/IconVerticalSolidList"/>
    <dgm:cxn modelId="{E92D4A36-0742-452B-9E53-38DA1506EC69}" type="presParOf" srcId="{8A5DCE58-756F-4A14-948A-C63505885E62}" destId="{9BB4B0BF-5A41-4E9E-9BDC-672753A0DA41}" srcOrd="4" destOrd="0" presId="urn:microsoft.com/office/officeart/2018/2/layout/IconVerticalSolidList"/>
    <dgm:cxn modelId="{C1309B89-E289-41A7-9B30-A9885B068652}" type="presParOf" srcId="{9BB4B0BF-5A41-4E9E-9BDC-672753A0DA41}" destId="{4700331E-37E8-4CEE-B060-8185B1AF4DEA}" srcOrd="0" destOrd="0" presId="urn:microsoft.com/office/officeart/2018/2/layout/IconVerticalSolidList"/>
    <dgm:cxn modelId="{9310226A-5BC0-44A7-9CC8-38CE26C243D9}" type="presParOf" srcId="{9BB4B0BF-5A41-4E9E-9BDC-672753A0DA41}" destId="{A4DA6B2F-4AD7-4238-8F94-1BA4976AC2FB}" srcOrd="1" destOrd="0" presId="urn:microsoft.com/office/officeart/2018/2/layout/IconVerticalSolidList"/>
    <dgm:cxn modelId="{930DEBB3-09F2-4604-AD42-977EC8A7DFB8}" type="presParOf" srcId="{9BB4B0BF-5A41-4E9E-9BDC-672753A0DA41}" destId="{95C59B45-7179-4024-B188-9B7BD67525DF}" srcOrd="2" destOrd="0" presId="urn:microsoft.com/office/officeart/2018/2/layout/IconVerticalSolidList"/>
    <dgm:cxn modelId="{D75F781D-F83C-42DD-A4CA-33693AEA8617}" type="presParOf" srcId="{9BB4B0BF-5A41-4E9E-9BDC-672753A0DA41}" destId="{BE3D823E-2E4D-4D8C-AB54-B3DD4FF2636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D6283-5464-49FE-9A64-521217AA843D}">
      <dsp:nvSpPr>
        <dsp:cNvPr id="0" name=""/>
        <dsp:cNvSpPr/>
      </dsp:nvSpPr>
      <dsp:spPr>
        <a:xfrm>
          <a:off x="0" y="1805"/>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DDC7AF-67F8-49CE-BC89-CF874141ABA4}">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2CE96C-4D35-40C9-9577-B425FC339157}">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55650">
            <a:lnSpc>
              <a:spcPct val="90000"/>
            </a:lnSpc>
            <a:spcBef>
              <a:spcPct val="0"/>
            </a:spcBef>
            <a:spcAft>
              <a:spcPct val="35000"/>
            </a:spcAft>
            <a:buNone/>
          </a:pPr>
          <a:r>
            <a:rPr lang="en-US" sz="1700" kern="1200"/>
            <a:t>Human impact studies assess the impact that a proposed wind farm may have on the community living in and around the coastal area near the wind farm including assessing visual and socio-economic impacts.</a:t>
          </a:r>
        </a:p>
      </dsp:txBody>
      <dsp:txXfrm>
        <a:off x="1057183" y="1805"/>
        <a:ext cx="9458416" cy="915310"/>
      </dsp:txXfrm>
    </dsp:sp>
    <dsp:sp modelId="{DC11119B-7051-4B94-9EBA-C2F2B44CB517}">
      <dsp:nvSpPr>
        <dsp:cNvPr id="0" name=""/>
        <dsp:cNvSpPr/>
      </dsp:nvSpPr>
      <dsp:spPr>
        <a:xfrm>
          <a:off x="0" y="1145944"/>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85C0E2-D06C-4A4C-A992-367CD67629F6}">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62C349-BB37-4A47-A418-EDFD9F50FE4A}">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55650">
            <a:lnSpc>
              <a:spcPct val="90000"/>
            </a:lnSpc>
            <a:spcBef>
              <a:spcPct val="0"/>
            </a:spcBef>
            <a:spcAft>
              <a:spcPct val="35000"/>
            </a:spcAft>
            <a:buNone/>
          </a:pPr>
          <a:r>
            <a:rPr lang="en-US" sz="1700" kern="1200"/>
            <a:t>About £770,000 for a 1 GW offshore wind farm.</a:t>
          </a:r>
        </a:p>
      </dsp:txBody>
      <dsp:txXfrm>
        <a:off x="1057183" y="1145944"/>
        <a:ext cx="9458416" cy="915310"/>
      </dsp:txXfrm>
    </dsp:sp>
    <dsp:sp modelId="{62CD6A9D-6ACD-492F-B32D-AE66FC5B4503}">
      <dsp:nvSpPr>
        <dsp:cNvPr id="0" name=""/>
        <dsp:cNvSpPr/>
      </dsp:nvSpPr>
      <dsp:spPr>
        <a:xfrm>
          <a:off x="0" y="2290082"/>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7CB4AC-31F5-43B8-B826-F92288564D2B}">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3E188F-2D44-4281-99FE-52E9FF3B5AF4}">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55650">
            <a:lnSpc>
              <a:spcPct val="90000"/>
            </a:lnSpc>
            <a:spcBef>
              <a:spcPct val="0"/>
            </a:spcBef>
            <a:spcAft>
              <a:spcPct val="35000"/>
            </a:spcAft>
            <a:buNone/>
          </a:pPr>
          <a:r>
            <a:rPr lang="en-US" sz="1700" kern="1200"/>
            <a:t>Includes visual assessment, archeology, impact on fisheries and noise impacts</a:t>
          </a:r>
        </a:p>
      </dsp:txBody>
      <dsp:txXfrm>
        <a:off x="1057183" y="2290082"/>
        <a:ext cx="9458416" cy="915310"/>
      </dsp:txXfrm>
    </dsp:sp>
    <dsp:sp modelId="{A4177943-8FD9-49C8-906F-B0858CEF4988}">
      <dsp:nvSpPr>
        <dsp:cNvPr id="0" name=""/>
        <dsp:cNvSpPr/>
      </dsp:nvSpPr>
      <dsp:spPr>
        <a:xfrm>
          <a:off x="0" y="3434221"/>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BE3352-E82E-4463-B8C6-9FEA51C6036F}">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B1C382-BD03-4CF8-9F7B-C9F67D863FFA}">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55650">
            <a:lnSpc>
              <a:spcPct val="90000"/>
            </a:lnSpc>
            <a:spcBef>
              <a:spcPct val="0"/>
            </a:spcBef>
            <a:spcAft>
              <a:spcPct val="35000"/>
            </a:spcAft>
            <a:buNone/>
          </a:pPr>
          <a:r>
            <a:rPr lang="en-US" sz="1700" kern="1200"/>
            <a:t>socio-economic study assesses the impacts of a wind farm or coastal infrastructure, for example a port, such as changes in employment, transportation or recreation, or changes in the aesthetic value of a landscape.</a:t>
          </a:r>
        </a:p>
      </dsp:txBody>
      <dsp:txXfrm>
        <a:off x="1057183" y="3434221"/>
        <a:ext cx="945841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D0425-F4DE-4479-9662-51581914E488}">
      <dsp:nvSpPr>
        <dsp:cNvPr id="0" name=""/>
        <dsp:cNvSpPr/>
      </dsp:nvSpPr>
      <dsp:spPr>
        <a:xfrm>
          <a:off x="950832" y="-65052"/>
          <a:ext cx="3668191" cy="3668191"/>
        </a:xfrm>
        <a:prstGeom prst="circularArrow">
          <a:avLst>
            <a:gd name="adj1" fmla="val 4668"/>
            <a:gd name="adj2" fmla="val 272909"/>
            <a:gd name="adj3" fmla="val 13034758"/>
            <a:gd name="adj4" fmla="val 17893772"/>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79D57C-E46E-4ADB-A8D2-84418C603382}">
      <dsp:nvSpPr>
        <dsp:cNvPr id="0" name=""/>
        <dsp:cNvSpPr/>
      </dsp:nvSpPr>
      <dsp:spPr>
        <a:xfrm>
          <a:off x="1627714" y="877"/>
          <a:ext cx="2314427" cy="115721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t>Tenders with</a:t>
          </a:r>
          <a:r>
            <a:rPr lang="en-US" sz="1700" kern="1200" dirty="0">
              <a:latin typeface="Aptos Display" panose="020F0302020204030204"/>
            </a:rPr>
            <a:t> points for ecological</a:t>
          </a:r>
          <a:r>
            <a:rPr lang="en-US" sz="1700" kern="1200" dirty="0"/>
            <a:t> </a:t>
          </a:r>
          <a:r>
            <a:rPr lang="en-US" sz="1700" kern="1200" dirty="0">
              <a:latin typeface="Aptos Display" panose="020F0302020204030204"/>
            </a:rPr>
            <a:t>innovation</a:t>
          </a:r>
          <a:endParaRPr lang="en-US" sz="1700" kern="1200" dirty="0"/>
        </a:p>
      </dsp:txBody>
      <dsp:txXfrm>
        <a:off x="1684204" y="57367"/>
        <a:ext cx="2201447" cy="1044233"/>
      </dsp:txXfrm>
    </dsp:sp>
    <dsp:sp modelId="{57152F45-C639-4A13-B72C-AC639E1B92E4}">
      <dsp:nvSpPr>
        <dsp:cNvPr id="0" name=""/>
        <dsp:cNvSpPr/>
      </dsp:nvSpPr>
      <dsp:spPr>
        <a:xfrm>
          <a:off x="2944839" y="1318002"/>
          <a:ext cx="2314427" cy="115721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Aptos Display" panose="020F0302020204030204"/>
            </a:rPr>
            <a:t>Experimental solutions</a:t>
          </a:r>
          <a:r>
            <a:rPr lang="en-US" sz="1700" kern="1200" dirty="0"/>
            <a:t> </a:t>
          </a:r>
          <a:r>
            <a:rPr lang="en-US" sz="1700" kern="1200" dirty="0">
              <a:latin typeface="Aptos Display" panose="020F0302020204030204"/>
            </a:rPr>
            <a:t>for biodiversity net positive impacts </a:t>
          </a:r>
          <a:endParaRPr lang="en-US" sz="1700" kern="1200" dirty="0"/>
        </a:p>
      </dsp:txBody>
      <dsp:txXfrm>
        <a:off x="3001329" y="1374492"/>
        <a:ext cx="2201447" cy="1044233"/>
      </dsp:txXfrm>
    </dsp:sp>
    <dsp:sp modelId="{C9155A18-6983-44A2-A77D-50B3C4838157}">
      <dsp:nvSpPr>
        <dsp:cNvPr id="0" name=""/>
        <dsp:cNvSpPr/>
      </dsp:nvSpPr>
      <dsp:spPr>
        <a:xfrm>
          <a:off x="1627714" y="2635126"/>
          <a:ext cx="2314427" cy="115721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solidFill>
                <a:srgbClr val="000000"/>
              </a:solidFill>
              <a:latin typeface="Calibri"/>
              <a:ea typeface="Calibri"/>
              <a:cs typeface="Calibri"/>
            </a:rPr>
            <a:t>Monitoring using digital tech</a:t>
          </a:r>
        </a:p>
      </dsp:txBody>
      <dsp:txXfrm>
        <a:off x="1684204" y="2691616"/>
        <a:ext cx="2201447" cy="1044233"/>
      </dsp:txXfrm>
    </dsp:sp>
    <dsp:sp modelId="{81AF9080-407E-4AE0-A9D5-04A6C08476BA}">
      <dsp:nvSpPr>
        <dsp:cNvPr id="0" name=""/>
        <dsp:cNvSpPr/>
      </dsp:nvSpPr>
      <dsp:spPr>
        <a:xfrm>
          <a:off x="310590" y="1318002"/>
          <a:ext cx="2314427" cy="115721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Aptos Display" panose="020F0302020204030204"/>
            </a:rPr>
            <a:t>Evaluation of the impact</a:t>
          </a:r>
        </a:p>
      </dsp:txBody>
      <dsp:txXfrm>
        <a:off x="367080" y="1374492"/>
        <a:ext cx="2201447" cy="10442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3F5DA-22F6-488A-8979-64743A32E138}">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F370BB32-671B-494D-A1ED-1B4C00E0E39C}">
      <dsp:nvSpPr>
        <dsp:cNvPr id="0" name=""/>
        <dsp:cNvSpPr/>
      </dsp:nvSpPr>
      <dsp:spPr>
        <a:xfrm>
          <a:off x="8061" y="5979"/>
          <a:ext cx="3034531" cy="18207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US" sz="2100" kern="1200" dirty="0"/>
            <a:t>Inclusion and exclusion of different ecological aspects</a:t>
          </a:r>
        </a:p>
      </dsp:txBody>
      <dsp:txXfrm>
        <a:off x="8061" y="5979"/>
        <a:ext cx="3034531" cy="1820718"/>
      </dsp:txXfrm>
    </dsp:sp>
    <dsp:sp modelId="{3CC72AED-8510-4A6A-9D93-3D5CBF11A51F}">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E58D84EB-B9C4-42A3-AABE-FF0E3649151B}">
      <dsp:nvSpPr>
        <dsp:cNvPr id="0" name=""/>
        <dsp:cNvSpPr/>
      </dsp:nvSpPr>
      <dsp:spPr>
        <a:xfrm>
          <a:off x="3740534" y="5979"/>
          <a:ext cx="3034531" cy="18207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US" sz="2100" kern="1200" dirty="0"/>
            <a:t>Spatial Boundaries of monitoring- in/outside wind farm area</a:t>
          </a:r>
        </a:p>
      </dsp:txBody>
      <dsp:txXfrm>
        <a:off x="3740534" y="5979"/>
        <a:ext cx="3034531" cy="1820718"/>
      </dsp:txXfrm>
    </dsp:sp>
    <dsp:sp modelId="{B37DDA93-68EC-46BD-9195-67B1A57B7E2E}">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D03434FA-0D40-4953-8879-917FF270F648}">
      <dsp:nvSpPr>
        <dsp:cNvPr id="0" name=""/>
        <dsp:cNvSpPr/>
      </dsp:nvSpPr>
      <dsp:spPr>
        <a:xfrm>
          <a:off x="7473007" y="5979"/>
          <a:ext cx="3034531" cy="18207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US" sz="2100" kern="1200" dirty="0"/>
            <a:t>Finding synergies with other sectors and stakeholder collaboration</a:t>
          </a:r>
        </a:p>
      </dsp:txBody>
      <dsp:txXfrm>
        <a:off x="7473007" y="5979"/>
        <a:ext cx="3034531" cy="1820718"/>
      </dsp:txXfrm>
    </dsp:sp>
    <dsp:sp modelId="{3C4C0BBC-FF5C-45D9-ACE0-BF0D6977AEE2}">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D81BCDE8-7B39-4CD2-AE1B-2DF94B1203C9}">
      <dsp:nvSpPr>
        <dsp:cNvPr id="0" name=""/>
        <dsp:cNvSpPr/>
      </dsp:nvSpPr>
      <dsp:spPr>
        <a:xfrm>
          <a:off x="8061" y="2524640"/>
          <a:ext cx="3034531" cy="18207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US" sz="2100" kern="1200" dirty="0"/>
            <a:t>Interdisciplinary research and innovation</a:t>
          </a:r>
        </a:p>
      </dsp:txBody>
      <dsp:txXfrm>
        <a:off x="8061" y="2524640"/>
        <a:ext cx="3034531" cy="1820718"/>
      </dsp:txXfrm>
    </dsp:sp>
    <dsp:sp modelId="{21279CD5-C6D4-43CC-8BF5-28AA8DF5AAD9}">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431509"/>
        <a:ext cx="34897" cy="6979"/>
      </dsp:txXfrm>
    </dsp:sp>
    <dsp:sp modelId="{9B74ABD8-D925-4B91-AFFF-135908C4324E}">
      <dsp:nvSpPr>
        <dsp:cNvPr id="0" name=""/>
        <dsp:cNvSpPr/>
      </dsp:nvSpPr>
      <dsp:spPr>
        <a:xfrm>
          <a:off x="3740534" y="2524640"/>
          <a:ext cx="3034531" cy="18207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en-US" sz="2100" kern="1200" dirty="0"/>
            <a:t>Long-term ambition: digital and optimal techno-socio-ecological system management</a:t>
          </a:r>
        </a:p>
      </dsp:txBody>
      <dsp:txXfrm>
        <a:off x="3740534" y="2524640"/>
        <a:ext cx="3034531" cy="1820718"/>
      </dsp:txXfrm>
    </dsp:sp>
    <dsp:sp modelId="{7DB35C66-1262-42BB-9F72-77A39718C76A}">
      <dsp:nvSpPr>
        <dsp:cNvPr id="0" name=""/>
        <dsp:cNvSpPr/>
      </dsp:nvSpPr>
      <dsp:spPr>
        <a:xfrm>
          <a:off x="7473007" y="2524640"/>
          <a:ext cx="3034531" cy="18207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933450">
            <a:lnSpc>
              <a:spcPct val="90000"/>
            </a:lnSpc>
            <a:spcBef>
              <a:spcPct val="0"/>
            </a:spcBef>
            <a:spcAft>
              <a:spcPct val="35000"/>
            </a:spcAft>
            <a:buNone/>
          </a:pPr>
          <a:r>
            <a:rPr lang="nl-NL" sz="2100" kern="1200" dirty="0"/>
            <a:t>New issues: security, data </a:t>
          </a:r>
          <a:r>
            <a:rPr lang="en-US" sz="2100" kern="1200" dirty="0"/>
            <a:t>sharing</a:t>
          </a:r>
          <a:r>
            <a:rPr lang="nl-NL" sz="2100" kern="1200" dirty="0"/>
            <a:t> </a:t>
          </a:r>
          <a:r>
            <a:rPr lang="en-US" sz="2100" kern="1200" dirty="0"/>
            <a:t>and</a:t>
          </a:r>
          <a:r>
            <a:rPr lang="nl-NL" sz="2100" kern="1200" dirty="0"/>
            <a:t> </a:t>
          </a:r>
          <a:r>
            <a:rPr lang="en-US" sz="2100" kern="1200" dirty="0"/>
            <a:t>communication</a:t>
          </a:r>
        </a:p>
      </dsp:txBody>
      <dsp:txXfrm>
        <a:off x="7473007" y="2524640"/>
        <a:ext cx="3034531" cy="18207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9290D-BBD2-4930-85F7-63491DCD435A}">
      <dsp:nvSpPr>
        <dsp:cNvPr id="0" name=""/>
        <dsp:cNvSpPr/>
      </dsp:nvSpPr>
      <dsp:spPr>
        <a:xfrm>
          <a:off x="0" y="502"/>
          <a:ext cx="7204771" cy="11747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24C20E-53B7-4D35-9C3C-95B53B0610A3}">
      <dsp:nvSpPr>
        <dsp:cNvPr id="0" name=""/>
        <dsp:cNvSpPr/>
      </dsp:nvSpPr>
      <dsp:spPr>
        <a:xfrm>
          <a:off x="355362" y="264821"/>
          <a:ext cx="646114" cy="6461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C36F0-DB3D-4300-8FF5-A15FF19A4A4B}">
      <dsp:nvSpPr>
        <dsp:cNvPr id="0" name=""/>
        <dsp:cNvSpPr/>
      </dsp:nvSpPr>
      <dsp:spPr>
        <a:xfrm>
          <a:off x="1356839" y="502"/>
          <a:ext cx="5847931" cy="1174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28" tIns="124328" rIns="124328" bIns="124328" numCol="1" spcCol="1270" anchor="ctr" anchorCtr="0">
          <a:noAutofit/>
        </a:bodyPr>
        <a:lstStyle/>
        <a:p>
          <a:pPr marL="0" lvl="0" indent="0" algn="l" defTabSz="1066800">
            <a:lnSpc>
              <a:spcPct val="100000"/>
            </a:lnSpc>
            <a:spcBef>
              <a:spcPct val="0"/>
            </a:spcBef>
            <a:spcAft>
              <a:spcPct val="35000"/>
            </a:spcAft>
            <a:buNone/>
          </a:pPr>
          <a:r>
            <a:rPr lang="en-GB" sz="2400" kern="1200" dirty="0"/>
            <a:t>Evidence-based solutions (nature-based solutions, multifunctional wind farms)</a:t>
          </a:r>
          <a:endParaRPr lang="en-US" sz="2400" kern="1200" dirty="0"/>
        </a:p>
      </dsp:txBody>
      <dsp:txXfrm>
        <a:off x="1356839" y="502"/>
        <a:ext cx="5847931" cy="1174753"/>
      </dsp:txXfrm>
    </dsp:sp>
    <dsp:sp modelId="{E5E68775-2C6F-4C15-AEB2-213D820D5AC4}">
      <dsp:nvSpPr>
        <dsp:cNvPr id="0" name=""/>
        <dsp:cNvSpPr/>
      </dsp:nvSpPr>
      <dsp:spPr>
        <a:xfrm>
          <a:off x="0" y="1468943"/>
          <a:ext cx="7204771" cy="11747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12B8A7-00B3-47A0-91BC-5DAB25951770}">
      <dsp:nvSpPr>
        <dsp:cNvPr id="0" name=""/>
        <dsp:cNvSpPr/>
      </dsp:nvSpPr>
      <dsp:spPr>
        <a:xfrm>
          <a:off x="355362" y="1733262"/>
          <a:ext cx="646114" cy="6461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4E6D02-AE2D-40EC-B856-25FA683CA181}">
      <dsp:nvSpPr>
        <dsp:cNvPr id="0" name=""/>
        <dsp:cNvSpPr/>
      </dsp:nvSpPr>
      <dsp:spPr>
        <a:xfrm>
          <a:off x="1356839" y="1468943"/>
          <a:ext cx="5847931" cy="1174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28" tIns="124328" rIns="124328" bIns="124328" numCol="1" spcCol="1270" anchor="ctr" anchorCtr="0">
          <a:noAutofit/>
        </a:bodyPr>
        <a:lstStyle/>
        <a:p>
          <a:pPr marL="0" lvl="0" indent="0" algn="l" defTabSz="1066800">
            <a:lnSpc>
              <a:spcPct val="100000"/>
            </a:lnSpc>
            <a:spcBef>
              <a:spcPct val="0"/>
            </a:spcBef>
            <a:spcAft>
              <a:spcPct val="35000"/>
            </a:spcAft>
            <a:buNone/>
          </a:pPr>
          <a:r>
            <a:rPr lang="en-GB" sz="2400" kern="1200" dirty="0"/>
            <a:t>Real-time management (e.g., smart curtailment)</a:t>
          </a:r>
          <a:endParaRPr lang="en-US" sz="2400" kern="1200" dirty="0"/>
        </a:p>
      </dsp:txBody>
      <dsp:txXfrm>
        <a:off x="1356839" y="1468943"/>
        <a:ext cx="5847931" cy="1174753"/>
      </dsp:txXfrm>
    </dsp:sp>
    <dsp:sp modelId="{4700331E-37E8-4CEE-B060-8185B1AF4DEA}">
      <dsp:nvSpPr>
        <dsp:cNvPr id="0" name=""/>
        <dsp:cNvSpPr/>
      </dsp:nvSpPr>
      <dsp:spPr>
        <a:xfrm>
          <a:off x="0" y="2937384"/>
          <a:ext cx="7204771" cy="11747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DA6B2F-4AD7-4238-8F94-1BA4976AC2FB}">
      <dsp:nvSpPr>
        <dsp:cNvPr id="0" name=""/>
        <dsp:cNvSpPr/>
      </dsp:nvSpPr>
      <dsp:spPr>
        <a:xfrm>
          <a:off x="355362" y="3201704"/>
          <a:ext cx="646114" cy="6461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3D823E-2E4D-4D8C-AB54-B3DD4FF26361}">
      <dsp:nvSpPr>
        <dsp:cNvPr id="0" name=""/>
        <dsp:cNvSpPr/>
      </dsp:nvSpPr>
      <dsp:spPr>
        <a:xfrm>
          <a:off x="1356839" y="2937384"/>
          <a:ext cx="5847931" cy="1174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28" tIns="124328" rIns="124328" bIns="124328" numCol="1" spcCol="1270" anchor="ctr" anchorCtr="0">
          <a:noAutofit/>
        </a:bodyPr>
        <a:lstStyle/>
        <a:p>
          <a:pPr marL="0" lvl="0" indent="0" algn="l" defTabSz="1066800">
            <a:lnSpc>
              <a:spcPct val="100000"/>
            </a:lnSpc>
            <a:spcBef>
              <a:spcPct val="0"/>
            </a:spcBef>
            <a:spcAft>
              <a:spcPct val="35000"/>
            </a:spcAft>
            <a:buNone/>
          </a:pPr>
          <a:r>
            <a:rPr lang="en-GB" sz="2400" kern="1200" dirty="0"/>
            <a:t>Transboundary management (digital twin of the North Sea</a:t>
          </a:r>
          <a:endParaRPr lang="en-US" sz="2400" kern="1200" dirty="0"/>
        </a:p>
      </dsp:txBody>
      <dsp:txXfrm>
        <a:off x="1356839" y="2937384"/>
        <a:ext cx="5847931" cy="117475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5C8D9B-7128-4F7E-ADDE-4F197848F7EE}" type="datetimeFigureOut">
              <a:t>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C1639F-48E1-40D8-AEBD-4A48C113DEE2}" type="slidenum">
              <a:t>‹#›</a:t>
            </a:fld>
            <a:endParaRPr lang="en-US"/>
          </a:p>
        </p:txBody>
      </p:sp>
    </p:spTree>
    <p:extLst>
      <p:ext uri="{BB962C8B-B14F-4D97-AF65-F5344CB8AC3E}">
        <p14:creationId xmlns:p14="http://schemas.microsoft.com/office/powerpoint/2010/main" val="141752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oli-doctor.n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ubs.acs.org/doi/10.1021/acs.est.2c07797?utm_source=chatgpt.com"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nature.com/articles/s43247-022-00625-0?utm_source=chatgpt.com" TargetMode="External"/><Relationship Id="rId4" Type="http://schemas.openxmlformats.org/officeDocument/2006/relationships/hyperlink" Target="https://www.sciencedirect.com/science/article/pii/S0964569123002971?utm_source=chatgpt.co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oulmade.eu/en/project/training-infrastructure-for-offshore-wind-job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dt" sz="quarter"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2249">
              <a:defRPr sz="2500" i="1">
                <a:solidFill>
                  <a:schemeClr val="tx1"/>
                </a:solidFill>
                <a:latin typeface="Arial" charset="0"/>
              </a:defRPr>
            </a:lvl1pPr>
            <a:lvl2pPr marL="776435" indent="-298629" defTabSz="962249">
              <a:defRPr sz="2500" i="1">
                <a:solidFill>
                  <a:schemeClr val="tx1"/>
                </a:solidFill>
                <a:latin typeface="Arial" charset="0"/>
              </a:defRPr>
            </a:lvl2pPr>
            <a:lvl3pPr marL="1194517" indent="-238904" defTabSz="962249">
              <a:defRPr sz="2500" i="1">
                <a:solidFill>
                  <a:schemeClr val="tx1"/>
                </a:solidFill>
                <a:latin typeface="Arial" charset="0"/>
              </a:defRPr>
            </a:lvl3pPr>
            <a:lvl4pPr marL="1672324" indent="-238904" defTabSz="962249">
              <a:defRPr sz="2500" i="1">
                <a:solidFill>
                  <a:schemeClr val="tx1"/>
                </a:solidFill>
                <a:latin typeface="Arial" charset="0"/>
              </a:defRPr>
            </a:lvl4pPr>
            <a:lvl5pPr marL="2150130" indent="-238904" defTabSz="962249">
              <a:defRPr sz="2500" i="1">
                <a:solidFill>
                  <a:schemeClr val="tx1"/>
                </a:solidFill>
                <a:latin typeface="Arial" charset="0"/>
              </a:defRPr>
            </a:lvl5pPr>
            <a:lvl6pPr marL="2627937" indent="-238904" defTabSz="962249" eaLnBrk="0" fontAlgn="base" hangingPunct="0">
              <a:spcBef>
                <a:spcPct val="50000"/>
              </a:spcBef>
              <a:spcAft>
                <a:spcPct val="0"/>
              </a:spcAft>
              <a:defRPr sz="2500" i="1">
                <a:solidFill>
                  <a:schemeClr val="tx1"/>
                </a:solidFill>
                <a:latin typeface="Arial" charset="0"/>
              </a:defRPr>
            </a:lvl6pPr>
            <a:lvl7pPr marL="3105743" indent="-238904" defTabSz="962249" eaLnBrk="0" fontAlgn="base" hangingPunct="0">
              <a:spcBef>
                <a:spcPct val="50000"/>
              </a:spcBef>
              <a:spcAft>
                <a:spcPct val="0"/>
              </a:spcAft>
              <a:defRPr sz="2500" i="1">
                <a:solidFill>
                  <a:schemeClr val="tx1"/>
                </a:solidFill>
                <a:latin typeface="Arial" charset="0"/>
              </a:defRPr>
            </a:lvl7pPr>
            <a:lvl8pPr marL="3583550" indent="-238904" defTabSz="962249" eaLnBrk="0" fontAlgn="base" hangingPunct="0">
              <a:spcBef>
                <a:spcPct val="50000"/>
              </a:spcBef>
              <a:spcAft>
                <a:spcPct val="0"/>
              </a:spcAft>
              <a:defRPr sz="2500" i="1">
                <a:solidFill>
                  <a:schemeClr val="tx1"/>
                </a:solidFill>
                <a:latin typeface="Arial" charset="0"/>
              </a:defRPr>
            </a:lvl8pPr>
            <a:lvl9pPr marL="4061356" indent="-238904" defTabSz="962249" eaLnBrk="0" fontAlgn="base" hangingPunct="0">
              <a:spcBef>
                <a:spcPct val="50000"/>
              </a:spcBef>
              <a:spcAft>
                <a:spcPct val="0"/>
              </a:spcAft>
              <a:defRPr sz="2500" i="1">
                <a:solidFill>
                  <a:schemeClr val="tx1"/>
                </a:solidFill>
                <a:latin typeface="Arial" charset="0"/>
              </a:defRPr>
            </a:lvl9pPr>
          </a:lstStyle>
          <a:p>
            <a:fld id="{FA0D65A5-4AD2-4FCB-B0E7-96EA7DDAA431}" type="datetime1">
              <a:rPr lang="en-GB" sz="1100" i="0"/>
              <a:pPr/>
              <a:t>09/12/2025</a:t>
            </a:fld>
            <a:endParaRPr lang="nl-NL" sz="1100" i="0" dirty="0"/>
          </a:p>
        </p:txBody>
      </p:sp>
      <p:sp>
        <p:nvSpPr>
          <p:cNvPr id="5222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2249">
              <a:defRPr sz="2500" i="1">
                <a:solidFill>
                  <a:schemeClr val="tx1"/>
                </a:solidFill>
                <a:latin typeface="Arial" charset="0"/>
              </a:defRPr>
            </a:lvl1pPr>
            <a:lvl2pPr marL="776435" indent="-298629" defTabSz="962249">
              <a:defRPr sz="2500" i="1">
                <a:solidFill>
                  <a:schemeClr val="tx1"/>
                </a:solidFill>
                <a:latin typeface="Arial" charset="0"/>
              </a:defRPr>
            </a:lvl2pPr>
            <a:lvl3pPr marL="1194517" indent="-238904" defTabSz="962249">
              <a:defRPr sz="2500" i="1">
                <a:solidFill>
                  <a:schemeClr val="tx1"/>
                </a:solidFill>
                <a:latin typeface="Arial" charset="0"/>
              </a:defRPr>
            </a:lvl3pPr>
            <a:lvl4pPr marL="1672324" indent="-238904" defTabSz="962249">
              <a:defRPr sz="2500" i="1">
                <a:solidFill>
                  <a:schemeClr val="tx1"/>
                </a:solidFill>
                <a:latin typeface="Arial" charset="0"/>
              </a:defRPr>
            </a:lvl4pPr>
            <a:lvl5pPr marL="2150130" indent="-238904" defTabSz="962249">
              <a:defRPr sz="2500" i="1">
                <a:solidFill>
                  <a:schemeClr val="tx1"/>
                </a:solidFill>
                <a:latin typeface="Arial" charset="0"/>
              </a:defRPr>
            </a:lvl5pPr>
            <a:lvl6pPr marL="2627937" indent="-238904" defTabSz="962249" eaLnBrk="0" fontAlgn="base" hangingPunct="0">
              <a:spcBef>
                <a:spcPct val="50000"/>
              </a:spcBef>
              <a:spcAft>
                <a:spcPct val="0"/>
              </a:spcAft>
              <a:defRPr sz="2500" i="1">
                <a:solidFill>
                  <a:schemeClr val="tx1"/>
                </a:solidFill>
                <a:latin typeface="Arial" charset="0"/>
              </a:defRPr>
            </a:lvl6pPr>
            <a:lvl7pPr marL="3105743" indent="-238904" defTabSz="962249" eaLnBrk="0" fontAlgn="base" hangingPunct="0">
              <a:spcBef>
                <a:spcPct val="50000"/>
              </a:spcBef>
              <a:spcAft>
                <a:spcPct val="0"/>
              </a:spcAft>
              <a:defRPr sz="2500" i="1">
                <a:solidFill>
                  <a:schemeClr val="tx1"/>
                </a:solidFill>
                <a:latin typeface="Arial" charset="0"/>
              </a:defRPr>
            </a:lvl7pPr>
            <a:lvl8pPr marL="3583550" indent="-238904" defTabSz="962249" eaLnBrk="0" fontAlgn="base" hangingPunct="0">
              <a:spcBef>
                <a:spcPct val="50000"/>
              </a:spcBef>
              <a:spcAft>
                <a:spcPct val="0"/>
              </a:spcAft>
              <a:defRPr sz="2500" i="1">
                <a:solidFill>
                  <a:schemeClr val="tx1"/>
                </a:solidFill>
                <a:latin typeface="Arial" charset="0"/>
              </a:defRPr>
            </a:lvl8pPr>
            <a:lvl9pPr marL="4061356" indent="-238904" defTabSz="962249" eaLnBrk="0" fontAlgn="base" hangingPunct="0">
              <a:spcBef>
                <a:spcPct val="50000"/>
              </a:spcBef>
              <a:spcAft>
                <a:spcPct val="0"/>
              </a:spcAft>
              <a:defRPr sz="2500" i="1">
                <a:solidFill>
                  <a:schemeClr val="tx1"/>
                </a:solidFill>
                <a:latin typeface="Arial" charset="0"/>
              </a:defRPr>
            </a:lvl9pPr>
          </a:lstStyle>
          <a:p>
            <a:fld id="{DFA9B625-DFDD-4BA4-A07A-986CF5414134}" type="slidenum">
              <a:rPr lang="en-GB" sz="1100" i="0"/>
              <a:pPr/>
              <a:t>2</a:t>
            </a:fld>
            <a:endParaRPr lang="nl-NL" sz="1100" i="0" dirty="0"/>
          </a:p>
        </p:txBody>
      </p:sp>
      <p:sp>
        <p:nvSpPr>
          <p:cNvPr id="52228" name="Rectangle 2"/>
          <p:cNvSpPr>
            <a:spLocks noGrp="1" noRot="1" noChangeAspect="1" noChangeArrowheads="1" noTextEdit="1"/>
          </p:cNvSpPr>
          <p:nvPr>
            <p:ph type="sldImg"/>
          </p:nvPr>
        </p:nvSpPr>
        <p:spPr>
          <a:xfrm>
            <a:off x="417513" y="714375"/>
            <a:ext cx="6078537" cy="3419475"/>
          </a:xfrm>
          <a:ln/>
        </p:spPr>
      </p:sp>
      <p:sp>
        <p:nvSpPr>
          <p:cNvPr id="52229" name="Rectangle 3"/>
          <p:cNvSpPr>
            <a:spLocks noGrp="1" noChangeArrowheads="1"/>
          </p:cNvSpPr>
          <p:nvPr>
            <p:ph type="body" idx="1"/>
          </p:nvPr>
        </p:nvSpPr>
        <p:spPr>
          <a:xfrm>
            <a:off x="943337" y="4348996"/>
            <a:ext cx="5030588" cy="413403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nl-NL" dirty="0" err="1">
                <a:ea typeface="Calibri"/>
                <a:cs typeface="Calibri"/>
              </a:rPr>
              <a:t>About</a:t>
            </a:r>
            <a:r>
              <a:rPr lang="nl-NL" dirty="0">
                <a:ea typeface="Calibri"/>
                <a:cs typeface="Calibri"/>
              </a:rPr>
              <a:t> me </a:t>
            </a:r>
            <a:r>
              <a:rPr lang="nl-NL" err="1">
                <a:ea typeface="Calibri"/>
                <a:cs typeface="Calibri"/>
              </a:rPr>
              <a:t>and</a:t>
            </a:r>
            <a:r>
              <a:rPr lang="nl-NL" dirty="0">
                <a:ea typeface="Calibri"/>
                <a:cs typeface="Calibri"/>
              </a:rPr>
              <a:t> </a:t>
            </a:r>
            <a:r>
              <a:rPr lang="nl-NL" err="1">
                <a:ea typeface="Calibri"/>
                <a:cs typeface="Calibri"/>
              </a:rPr>
              <a:t>the</a:t>
            </a:r>
            <a:r>
              <a:rPr lang="nl-NL">
                <a:ea typeface="Calibri"/>
                <a:cs typeface="Calibri"/>
              </a:rPr>
              <a:t> uni, </a:t>
            </a:r>
            <a:r>
              <a:rPr lang="nl-NL" err="1">
                <a:ea typeface="Calibri"/>
                <a:cs typeface="Calibri"/>
              </a:rPr>
              <a:t>enp</a:t>
            </a:r>
            <a:endParaRPr lang="nl-NL" dirty="0" err="1">
              <a:ea typeface="Calibri"/>
              <a:cs typeface="Calibri"/>
            </a:endParaRPr>
          </a:p>
          <a:p>
            <a:endParaRPr lang="nl-NL" dirty="0">
              <a:ea typeface="Calibri"/>
              <a:cs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Holi-DOCTOR - </a:t>
            </a:r>
            <a:r>
              <a:rPr lang="en-US" dirty="0" err="1">
                <a:hlinkClick r:id="rId3"/>
              </a:rPr>
              <a:t>HOLIstic</a:t>
            </a:r>
            <a:r>
              <a:rPr lang="en-US" dirty="0">
                <a:hlinkClick r:id="rId3"/>
              </a:rPr>
              <a:t> framework for </a:t>
            </a:r>
            <a:r>
              <a:rPr lang="en-US" dirty="0" err="1">
                <a:hlinkClick r:id="rId3"/>
              </a:rPr>
              <a:t>DiagnOstiCs</a:t>
            </a:r>
            <a:r>
              <a:rPr lang="en-US" dirty="0">
                <a:hlinkClick r:id="rId3"/>
              </a:rPr>
              <a:t> and </a:t>
            </a:r>
            <a:r>
              <a:rPr lang="en-US" dirty="0" err="1">
                <a:hlinkClick r:id="rId3"/>
              </a:rPr>
              <a:t>moniTORing</a:t>
            </a:r>
            <a:r>
              <a:rPr lang="en-US" dirty="0">
                <a:hlinkClick r:id="rId3"/>
              </a:rPr>
              <a:t> of wind turbine blades</a:t>
            </a:r>
            <a:endParaRPr lang="en-US" dirty="0"/>
          </a:p>
        </p:txBody>
      </p:sp>
      <p:sp>
        <p:nvSpPr>
          <p:cNvPr id="4" name="Slide Number Placeholder 3"/>
          <p:cNvSpPr>
            <a:spLocks noGrp="1"/>
          </p:cNvSpPr>
          <p:nvPr>
            <p:ph type="sldNum" sz="quarter" idx="5"/>
          </p:nvPr>
        </p:nvSpPr>
        <p:spPr/>
        <p:txBody>
          <a:bodyPr/>
          <a:lstStyle/>
          <a:p>
            <a:fld id="{DEE37BD8-E45B-4CE2-92B5-211940369FE8}" type="slidenum">
              <a:rPr lang="nl-NL" smtClean="0"/>
              <a:t>3</a:t>
            </a:fld>
            <a:endParaRPr lang="nl-NL"/>
          </a:p>
        </p:txBody>
      </p:sp>
    </p:spTree>
    <p:extLst>
      <p:ext uri="{BB962C8B-B14F-4D97-AF65-F5344CB8AC3E}">
        <p14:creationId xmlns:p14="http://schemas.microsoft.com/office/powerpoint/2010/main" val="2822177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ea typeface="Calibri"/>
                <a:cs typeface="Calibri"/>
              </a:rPr>
              <a:t>WOZEP </a:t>
            </a:r>
            <a:r>
              <a:rPr lang="nl-NL" err="1">
                <a:ea typeface="Calibri"/>
                <a:cs typeface="Calibri"/>
              </a:rPr>
              <a:t>OsPAR</a:t>
            </a:r>
            <a:r>
              <a:rPr lang="nl-NL" dirty="0">
                <a:ea typeface="Calibri"/>
                <a:cs typeface="Calibri"/>
              </a:rPr>
              <a:t>- </a:t>
            </a:r>
            <a:r>
              <a:rPr lang="nl-NL" err="1">
                <a:ea typeface="Calibri"/>
                <a:cs typeface="Calibri"/>
              </a:rPr>
              <a:t>role</a:t>
            </a:r>
            <a:r>
              <a:rPr lang="nl-NL" dirty="0">
                <a:ea typeface="Calibri"/>
                <a:cs typeface="Calibri"/>
              </a:rPr>
              <a:t> </a:t>
            </a:r>
            <a:r>
              <a:rPr lang="nl-NL" err="1">
                <a:ea typeface="Calibri"/>
                <a:cs typeface="Calibri"/>
              </a:rPr>
              <a:t>for</a:t>
            </a:r>
            <a:r>
              <a:rPr lang="nl-NL" dirty="0">
                <a:ea typeface="Calibri"/>
                <a:cs typeface="Calibri"/>
              </a:rPr>
              <a:t> </a:t>
            </a:r>
            <a:r>
              <a:rPr lang="nl-NL" err="1">
                <a:ea typeface="Calibri"/>
                <a:cs typeface="Calibri"/>
              </a:rPr>
              <a:t>government</a:t>
            </a:r>
            <a:r>
              <a:rPr lang="nl-NL">
                <a:ea typeface="Calibri"/>
                <a:cs typeface="Calibri"/>
              </a:rPr>
              <a:t> in </a:t>
            </a:r>
            <a:r>
              <a:rPr lang="nl-NL" err="1">
                <a:ea typeface="Calibri"/>
                <a:cs typeface="Calibri"/>
              </a:rPr>
              <a:t>this</a:t>
            </a:r>
            <a:r>
              <a:rPr lang="nl-NL">
                <a:ea typeface="Calibri"/>
                <a:cs typeface="Calibri"/>
              </a:rPr>
              <a:t> slide </a:t>
            </a:r>
            <a:r>
              <a:rPr lang="nl-NL" err="1">
                <a:ea typeface="Calibri"/>
                <a:cs typeface="Calibri"/>
              </a:rPr>
              <a:t>and</a:t>
            </a:r>
            <a:r>
              <a:rPr lang="nl-NL">
                <a:ea typeface="Calibri"/>
                <a:cs typeface="Calibri"/>
              </a:rPr>
              <a:t> for sundamental science on marine ecology</a:t>
            </a:r>
          </a:p>
          <a:p>
            <a:endParaRPr lang="nl-NL"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C871CDF-C781-41FA-BBEB-F8952EA7403D}" type="slidenum">
              <a:rPr lang="nl-NL" smtClean="0"/>
              <a:t>5</a:t>
            </a:fld>
            <a:endParaRPr lang="nl-NL"/>
          </a:p>
        </p:txBody>
      </p:sp>
    </p:spTree>
    <p:extLst>
      <p:ext uri="{BB962C8B-B14F-4D97-AF65-F5344CB8AC3E}">
        <p14:creationId xmlns:p14="http://schemas.microsoft.com/office/powerpoint/2010/main" val="3970142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​Offshore wind farms in the North Sea present several ecological concerns, including:​</a:t>
            </a:r>
          </a:p>
          <a:p>
            <a:pPr>
              <a:buFont typeface="Arial" panose="020B0604020202020204" pitchFamily="34" charset="0"/>
              <a:buChar char="•"/>
            </a:pPr>
            <a:r>
              <a:rPr lang="en-US" b="1" dirty="0"/>
              <a:t>Habitat Disturbance</a:t>
            </a:r>
            <a:r>
              <a:rPr lang="en-US" dirty="0"/>
              <a:t>: Construction and maintenance activities can disrupt seabed habitats, affecting benthic communities. ​</a:t>
            </a:r>
          </a:p>
          <a:p>
            <a:pPr>
              <a:buFont typeface="Arial" panose="020B0604020202020204" pitchFamily="34" charset="0"/>
              <a:buChar char="•"/>
            </a:pPr>
            <a:r>
              <a:rPr lang="en-US" b="1" dirty="0"/>
              <a:t>Collision Risks</a:t>
            </a:r>
            <a:r>
              <a:rPr lang="en-US" dirty="0"/>
              <a:t>: Birds and bats face potential collisions with turbine blades, leading to fatalities. ​</a:t>
            </a:r>
          </a:p>
          <a:p>
            <a:pPr>
              <a:buFont typeface="Arial" panose="020B0604020202020204" pitchFamily="34" charset="0"/>
              <a:buChar char="•"/>
            </a:pPr>
            <a:r>
              <a:rPr lang="en-US" b="1" dirty="0"/>
              <a:t>Underwater Noise Pollution</a:t>
            </a:r>
            <a:r>
              <a:rPr lang="en-US" dirty="0"/>
              <a:t>: Noise generated during pile-driving and operation can interfere with marine mammals' communication and navigation. ​</a:t>
            </a:r>
          </a:p>
          <a:p>
            <a:pPr>
              <a:buFont typeface="Arial" panose="020B0604020202020204" pitchFamily="34" charset="0"/>
              <a:buChar char="•"/>
            </a:pPr>
            <a:r>
              <a:rPr lang="en-US" b="1" dirty="0"/>
              <a:t>Changes in Fish Populations</a:t>
            </a:r>
            <a:r>
              <a:rPr lang="en-US" dirty="0"/>
              <a:t>: The creation of artificial reef structures by turbines can alter local fish communities and ecosystem dynamics. ​</a:t>
            </a:r>
            <a:r>
              <a:rPr lang="en-US" dirty="0">
                <a:hlinkClick r:id="rId3"/>
              </a:rPr>
              <a:t>ACS Publications</a:t>
            </a:r>
            <a:endParaRPr lang="en-US" dirty="0"/>
          </a:p>
          <a:p>
            <a:pPr>
              <a:buFont typeface="Arial" panose="020B0604020202020204" pitchFamily="34" charset="0"/>
              <a:buChar char="•"/>
            </a:pPr>
            <a:r>
              <a:rPr lang="en-US" b="1" dirty="0"/>
              <a:t>Displacement of Species</a:t>
            </a:r>
            <a:r>
              <a:rPr lang="en-US" dirty="0"/>
              <a:t>: Wind farms may cause seabirds and marine mammals to avoid traditional habitats, leading to displacement. ​</a:t>
            </a:r>
          </a:p>
          <a:p>
            <a:pPr>
              <a:buFont typeface="Arial" panose="020B0604020202020204" pitchFamily="34" charset="0"/>
              <a:buChar char="•"/>
            </a:pPr>
            <a:r>
              <a:rPr lang="en-US" b="1" dirty="0"/>
              <a:t>Cumulative Impacts</a:t>
            </a:r>
            <a:r>
              <a:rPr lang="en-US" dirty="0"/>
              <a:t>: The combined effects of multiple wind farms can lead to significant ecological changes over large areas. ​</a:t>
            </a:r>
          </a:p>
          <a:p>
            <a:pPr>
              <a:buFont typeface="Arial" panose="020B0604020202020204" pitchFamily="34" charset="0"/>
              <a:buChar char="•"/>
            </a:pPr>
            <a:r>
              <a:rPr lang="en-US" b="1" dirty="0"/>
              <a:t>Electromagnetic Fields (EMF) Concerns</a:t>
            </a:r>
            <a:r>
              <a:rPr lang="en-US" dirty="0"/>
              <a:t>: Subsea cables emit EMFs that may affect the behavior and physiology of marine organisms. ​</a:t>
            </a:r>
            <a:r>
              <a:rPr lang="en-US" dirty="0">
                <a:hlinkClick r:id="rId4"/>
              </a:rPr>
              <a:t>ScienceDirect</a:t>
            </a:r>
            <a:endParaRPr lang="en-US" dirty="0"/>
          </a:p>
          <a:p>
            <a:pPr>
              <a:buFont typeface="Arial" panose="020B0604020202020204" pitchFamily="34" charset="0"/>
              <a:buChar char="•"/>
            </a:pPr>
            <a:r>
              <a:rPr lang="en-US" b="1" dirty="0"/>
              <a:t>Altered Hydrodynamics</a:t>
            </a:r>
            <a:r>
              <a:rPr lang="en-US" dirty="0"/>
              <a:t>: Wind farms can change water flow patterns, potentially impacting sediment transport and nutrient distribution. ​</a:t>
            </a:r>
            <a:r>
              <a:rPr lang="en-US" dirty="0">
                <a:hlinkClick r:id="rId5"/>
              </a:rPr>
              <a:t>Nature</a:t>
            </a:r>
            <a:endParaRPr lang="en-US" dirty="0"/>
          </a:p>
          <a:p>
            <a:pPr>
              <a:buFont typeface="Arial" panose="020B0604020202020204" pitchFamily="34" charset="0"/>
              <a:buChar char="•"/>
            </a:pPr>
            <a:r>
              <a:rPr lang="en-US" b="1" dirty="0"/>
              <a:t>Conflicts with Fisheries and Marine Activities</a:t>
            </a:r>
            <a:r>
              <a:rPr lang="en-US" dirty="0"/>
              <a:t>: Wind farm installations can restrict access to traditional fishing grounds and other marine uses. </a:t>
            </a:r>
          </a:p>
          <a:p>
            <a:endParaRPr lang="nl-NL" dirty="0"/>
          </a:p>
        </p:txBody>
      </p:sp>
      <p:sp>
        <p:nvSpPr>
          <p:cNvPr id="4" name="Slide Number Placeholder 3"/>
          <p:cNvSpPr>
            <a:spLocks noGrp="1"/>
          </p:cNvSpPr>
          <p:nvPr>
            <p:ph type="sldNum" sz="quarter" idx="5"/>
          </p:nvPr>
        </p:nvSpPr>
        <p:spPr/>
        <p:txBody>
          <a:bodyPr/>
          <a:lstStyle/>
          <a:p>
            <a:fld id="{5C871CDF-C781-41FA-BBEB-F8952EA7403D}" type="slidenum">
              <a:rPr lang="nl-NL" smtClean="0"/>
              <a:t>6</a:t>
            </a:fld>
            <a:endParaRPr lang="nl-NL"/>
          </a:p>
        </p:txBody>
      </p:sp>
    </p:spTree>
    <p:extLst>
      <p:ext uri="{BB962C8B-B14F-4D97-AF65-F5344CB8AC3E}">
        <p14:creationId xmlns:p14="http://schemas.microsoft.com/office/powerpoint/2010/main" val="2574122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2844947-46C4-46CD-97B4-6F90ADC542EB}" type="slidenum">
              <a:rPr lang="nl-NL" smtClean="0"/>
              <a:pPr/>
              <a:t>8</a:t>
            </a:fld>
            <a:endParaRPr lang="nl-NL"/>
          </a:p>
        </p:txBody>
      </p:sp>
    </p:spTree>
    <p:extLst>
      <p:ext uri="{BB962C8B-B14F-4D97-AF65-F5344CB8AC3E}">
        <p14:creationId xmlns:p14="http://schemas.microsoft.com/office/powerpoint/2010/main" val="2606515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Training infrastructure for offshore wind jobs - </a:t>
            </a:r>
            <a:r>
              <a:rPr lang="en-US" dirty="0" err="1">
                <a:hlinkClick r:id="rId3"/>
              </a:rPr>
              <a:t>Soulmade</a:t>
            </a:r>
            <a:endParaRPr lang="en-US" dirty="0"/>
          </a:p>
        </p:txBody>
      </p:sp>
      <p:sp>
        <p:nvSpPr>
          <p:cNvPr id="4" name="Slide Number Placeholder 3"/>
          <p:cNvSpPr>
            <a:spLocks noGrp="1"/>
          </p:cNvSpPr>
          <p:nvPr>
            <p:ph type="sldNum" sz="quarter" idx="5"/>
          </p:nvPr>
        </p:nvSpPr>
        <p:spPr/>
        <p:txBody>
          <a:bodyPr/>
          <a:lstStyle/>
          <a:p>
            <a:fld id="{DEE37BD8-E45B-4CE2-92B5-211940369FE8}" type="slidenum">
              <a:rPr lang="nl-NL" smtClean="0"/>
              <a:t>17</a:t>
            </a:fld>
            <a:endParaRPr lang="nl-NL"/>
          </a:p>
        </p:txBody>
      </p:sp>
    </p:spTree>
    <p:extLst>
      <p:ext uri="{BB962C8B-B14F-4D97-AF65-F5344CB8AC3E}">
        <p14:creationId xmlns:p14="http://schemas.microsoft.com/office/powerpoint/2010/main" val="4240884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en-GB" noProof="0" dirty="0" err="1"/>
              <a:t>Klik</a:t>
            </a:r>
            <a:r>
              <a:rPr lang="en-GB" noProof="0" dirty="0"/>
              <a:t> om de </a:t>
            </a:r>
            <a:r>
              <a:rPr lang="en-GB" noProof="0" dirty="0" err="1"/>
              <a:t>stijl</a:t>
            </a:r>
            <a:r>
              <a:rPr lang="en-GB" noProof="0" dirty="0"/>
              <a:t> </a:t>
            </a:r>
            <a:r>
              <a:rPr lang="en-GB" noProof="0" dirty="0" err="1"/>
              <a:t>te</a:t>
            </a:r>
            <a:r>
              <a:rPr lang="en-GB" noProof="0" dirty="0"/>
              <a:t> </a:t>
            </a:r>
            <a:r>
              <a:rPr lang="en-GB" noProof="0" dirty="0" err="1"/>
              <a:t>bewerken</a:t>
            </a:r>
            <a:endParaRPr lang="en-GB" noProof="0" dirty="0"/>
          </a:p>
        </p:txBody>
      </p:sp>
      <p:sp>
        <p:nvSpPr>
          <p:cNvPr id="14" name="Tijdelijke aanduiding voor afbeelding 24"/>
          <p:cNvSpPr>
            <a:spLocks noGrp="1" noChangeAspect="1"/>
          </p:cNvSpPr>
          <p:nvPr>
            <p:ph type="pic" sz="quarter" idx="13"/>
          </p:nvPr>
        </p:nvSpPr>
        <p:spPr bwMode="auto">
          <a:xfrm>
            <a:off x="623419"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err="1">
                <a:ln>
                  <a:noFill/>
                </a:ln>
                <a:solidFill>
                  <a:sysClr val="windowText" lastClr="000000"/>
                </a:solidFill>
                <a:effectLst/>
                <a:uLnTx/>
                <a:uFillTx/>
              </a:rPr>
              <a:t>Klik</a:t>
            </a:r>
            <a:r>
              <a:rPr kumimoji="0" lang="en-GB" sz="1067" b="0" i="0" u="none" strike="noStrike" kern="0" cap="none" spc="0" normalizeH="0" baseline="0" noProof="0" dirty="0">
                <a:ln>
                  <a:noFill/>
                </a:ln>
                <a:solidFill>
                  <a:sysClr val="windowText" lastClr="000000"/>
                </a:solidFill>
                <a:effectLst/>
                <a:uLnTx/>
                <a:uFillTx/>
              </a:rPr>
              <a:t> op het pictogram </a:t>
            </a:r>
            <a:r>
              <a:rPr kumimoji="0" lang="en-GB" sz="1067" b="0" i="0" u="none" strike="noStrike" kern="0" cap="none" spc="0" normalizeH="0" baseline="0" noProof="0" dirty="0" err="1">
                <a:ln>
                  <a:noFill/>
                </a:ln>
                <a:solidFill>
                  <a:sysClr val="windowText" lastClr="000000"/>
                </a:solidFill>
                <a:effectLst/>
                <a:uLnTx/>
                <a:uFillTx/>
              </a:rPr>
              <a:t>als</a:t>
            </a:r>
            <a:r>
              <a:rPr kumimoji="0" lang="en-GB" sz="1067" b="0" i="0" u="none" strike="noStrike" kern="0" cap="none" spc="0" normalizeH="0" baseline="0" noProof="0" dirty="0">
                <a:ln>
                  <a:noFill/>
                </a:ln>
                <a:solidFill>
                  <a:sysClr val="windowText" lastClr="000000"/>
                </a:solidFill>
                <a:effectLst/>
                <a:uLnTx/>
                <a:uFillTx/>
              </a:rPr>
              <a:t> u </a:t>
            </a:r>
            <a:r>
              <a:rPr kumimoji="0" lang="en-GB" sz="1067" b="0" i="0" u="none" strike="noStrike" kern="0" cap="none" spc="0" normalizeH="0" baseline="0" noProof="0" dirty="0" err="1">
                <a:ln>
                  <a:noFill/>
                </a:ln>
                <a:solidFill>
                  <a:sysClr val="windowText" lastClr="000000"/>
                </a:solidFill>
                <a:effectLst/>
                <a:uLnTx/>
                <a:uFillTx/>
              </a:rPr>
              <a:t>een</a:t>
            </a:r>
            <a:r>
              <a:rPr kumimoji="0" lang="en-GB" sz="1067" b="0" i="0" u="none" strike="noStrike" kern="0" cap="none" spc="0" normalizeH="0" baseline="0" noProof="0" dirty="0">
                <a:ln>
                  <a:noFill/>
                </a:ln>
                <a:solidFill>
                  <a:sysClr val="windowText" lastClr="000000"/>
                </a:solidFill>
                <a:effectLst/>
                <a:uLnTx/>
                <a:uFillTx/>
              </a:rPr>
              <a:t> </a:t>
            </a:r>
            <a:r>
              <a:rPr kumimoji="0" lang="en-GB" sz="1067" b="0" i="0" u="none" strike="noStrike" kern="0" cap="none" spc="0" normalizeH="0" baseline="0" noProof="0" dirty="0" err="1">
                <a:ln>
                  <a:noFill/>
                </a:ln>
                <a:solidFill>
                  <a:sysClr val="windowText" lastClr="000000"/>
                </a:solidFill>
                <a:effectLst/>
                <a:uLnTx/>
                <a:uFillTx/>
              </a:rPr>
              <a:t>afbeelding</a:t>
            </a:r>
            <a:r>
              <a:rPr kumimoji="0" lang="en-GB" sz="1067" b="0" i="0" u="none" strike="noStrike" kern="0" cap="none" spc="0" normalizeH="0" baseline="0" noProof="0" dirty="0">
                <a:ln>
                  <a:noFill/>
                </a:ln>
                <a:solidFill>
                  <a:sysClr val="windowText" lastClr="000000"/>
                </a:solidFill>
                <a:effectLst/>
                <a:uLnTx/>
                <a:uFillTx/>
              </a:rPr>
              <a:t> wilt </a:t>
            </a:r>
            <a:r>
              <a:rPr kumimoji="0" lang="en-GB" sz="1067" b="0" i="0" u="none" strike="noStrike" kern="0" cap="none" spc="0" normalizeH="0" baseline="0" noProof="0" dirty="0" err="1">
                <a:ln>
                  <a:noFill/>
                </a:ln>
                <a:solidFill>
                  <a:sysClr val="windowText" lastClr="000000"/>
                </a:solidFill>
                <a:effectLst/>
                <a:uLnTx/>
                <a:uFillTx/>
              </a:rPr>
              <a:t>toevoegen</a:t>
            </a:r>
            <a:endParaRPr kumimoji="0" lang="en-GB" sz="1067" b="0" i="0" u="none" strike="noStrike" kern="0" cap="none" spc="0" normalizeH="0" baseline="0" noProof="0" dirty="0">
              <a:ln>
                <a:noFill/>
              </a:ln>
              <a:solidFill>
                <a:sysClr val="windowText" lastClr="000000"/>
              </a:solidFill>
              <a:effectLst/>
              <a:uLnTx/>
              <a:uFillTx/>
            </a:endParaRPr>
          </a:p>
        </p:txBody>
      </p:sp>
      <p:sp>
        <p:nvSpPr>
          <p:cNvPr id="15" name="Tijdelijke aanduiding voor afbeelding 24"/>
          <p:cNvSpPr>
            <a:spLocks noGrp="1" noChangeAspect="1"/>
          </p:cNvSpPr>
          <p:nvPr>
            <p:ph type="pic" sz="quarter" idx="19"/>
          </p:nvPr>
        </p:nvSpPr>
        <p:spPr bwMode="auto">
          <a:xfrm>
            <a:off x="8737567"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err="1">
                <a:ln>
                  <a:noFill/>
                </a:ln>
                <a:solidFill>
                  <a:sysClr val="windowText" lastClr="000000"/>
                </a:solidFill>
                <a:effectLst/>
                <a:uLnTx/>
                <a:uFillTx/>
              </a:rPr>
              <a:t>Klik</a:t>
            </a:r>
            <a:r>
              <a:rPr kumimoji="0" lang="en-GB" sz="1067" b="0" i="0" u="none" strike="noStrike" kern="0" cap="none" spc="0" normalizeH="0" baseline="0" noProof="0" dirty="0">
                <a:ln>
                  <a:noFill/>
                </a:ln>
                <a:solidFill>
                  <a:sysClr val="windowText" lastClr="000000"/>
                </a:solidFill>
                <a:effectLst/>
                <a:uLnTx/>
                <a:uFillTx/>
              </a:rPr>
              <a:t> op het pictogram </a:t>
            </a:r>
            <a:r>
              <a:rPr kumimoji="0" lang="en-GB" sz="1067" b="0" i="0" u="none" strike="noStrike" kern="0" cap="none" spc="0" normalizeH="0" baseline="0" noProof="0" dirty="0" err="1">
                <a:ln>
                  <a:noFill/>
                </a:ln>
                <a:solidFill>
                  <a:sysClr val="windowText" lastClr="000000"/>
                </a:solidFill>
                <a:effectLst/>
                <a:uLnTx/>
                <a:uFillTx/>
              </a:rPr>
              <a:t>als</a:t>
            </a:r>
            <a:r>
              <a:rPr kumimoji="0" lang="en-GB" sz="1067" b="0" i="0" u="none" strike="noStrike" kern="0" cap="none" spc="0" normalizeH="0" baseline="0" noProof="0" dirty="0">
                <a:ln>
                  <a:noFill/>
                </a:ln>
                <a:solidFill>
                  <a:sysClr val="windowText" lastClr="000000"/>
                </a:solidFill>
                <a:effectLst/>
                <a:uLnTx/>
                <a:uFillTx/>
              </a:rPr>
              <a:t> u </a:t>
            </a:r>
            <a:r>
              <a:rPr kumimoji="0" lang="en-GB" sz="1067" b="0" i="0" u="none" strike="noStrike" kern="0" cap="none" spc="0" normalizeH="0" baseline="0" noProof="0" dirty="0" err="1">
                <a:ln>
                  <a:noFill/>
                </a:ln>
                <a:solidFill>
                  <a:sysClr val="windowText" lastClr="000000"/>
                </a:solidFill>
                <a:effectLst/>
                <a:uLnTx/>
                <a:uFillTx/>
              </a:rPr>
              <a:t>een</a:t>
            </a:r>
            <a:r>
              <a:rPr kumimoji="0" lang="en-GB" sz="1067" b="0" i="0" u="none" strike="noStrike" kern="0" cap="none" spc="0" normalizeH="0" baseline="0" noProof="0" dirty="0">
                <a:ln>
                  <a:noFill/>
                </a:ln>
                <a:solidFill>
                  <a:sysClr val="windowText" lastClr="000000"/>
                </a:solidFill>
                <a:effectLst/>
                <a:uLnTx/>
                <a:uFillTx/>
              </a:rPr>
              <a:t> </a:t>
            </a:r>
            <a:r>
              <a:rPr kumimoji="0" lang="en-GB" sz="1067" b="0" i="0" u="none" strike="noStrike" kern="0" cap="none" spc="0" normalizeH="0" baseline="0" noProof="0" dirty="0" err="1">
                <a:ln>
                  <a:noFill/>
                </a:ln>
                <a:solidFill>
                  <a:sysClr val="windowText" lastClr="000000"/>
                </a:solidFill>
                <a:effectLst/>
                <a:uLnTx/>
                <a:uFillTx/>
              </a:rPr>
              <a:t>afbeelding</a:t>
            </a:r>
            <a:r>
              <a:rPr kumimoji="0" lang="en-GB" sz="1067" b="0" i="0" u="none" strike="noStrike" kern="0" cap="none" spc="0" normalizeH="0" baseline="0" noProof="0" dirty="0">
                <a:ln>
                  <a:noFill/>
                </a:ln>
                <a:solidFill>
                  <a:sysClr val="windowText" lastClr="000000"/>
                </a:solidFill>
                <a:effectLst/>
                <a:uLnTx/>
                <a:uFillTx/>
              </a:rPr>
              <a:t> wilt </a:t>
            </a:r>
            <a:r>
              <a:rPr kumimoji="0" lang="en-GB" sz="1067" b="0" i="0" u="none" strike="noStrike" kern="0" cap="none" spc="0" normalizeH="0" baseline="0" noProof="0" dirty="0" err="1">
                <a:ln>
                  <a:noFill/>
                </a:ln>
                <a:solidFill>
                  <a:sysClr val="windowText" lastClr="000000"/>
                </a:solidFill>
                <a:effectLst/>
                <a:uLnTx/>
                <a:uFillTx/>
              </a:rPr>
              <a:t>toevoegen</a:t>
            </a:r>
            <a:endParaRPr kumimoji="0" lang="en-GB" sz="1067" b="0" i="0" u="none" strike="noStrike" kern="0" cap="none" spc="0" normalizeH="0" baseline="0" noProof="0" dirty="0">
              <a:ln>
                <a:noFill/>
              </a:ln>
              <a:solidFill>
                <a:sysClr val="windowText" lastClr="000000"/>
              </a:solidFill>
              <a:effectLst/>
              <a:uLnTx/>
              <a:uFillTx/>
            </a:endParaRPr>
          </a:p>
        </p:txBody>
      </p:sp>
      <p:sp>
        <p:nvSpPr>
          <p:cNvPr id="16" name="Tijdelijke aanduiding voor afbeelding 24"/>
          <p:cNvSpPr>
            <a:spLocks noGrp="1" noChangeAspect="1"/>
          </p:cNvSpPr>
          <p:nvPr>
            <p:ph type="pic" sz="quarter" idx="16"/>
          </p:nvPr>
        </p:nvSpPr>
        <p:spPr bwMode="auto">
          <a:xfrm>
            <a:off x="6612016"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err="1">
                <a:ln>
                  <a:noFill/>
                </a:ln>
                <a:solidFill>
                  <a:sysClr val="windowText" lastClr="000000"/>
                </a:solidFill>
                <a:effectLst/>
                <a:uLnTx/>
                <a:uFillTx/>
              </a:rPr>
              <a:t>Klik</a:t>
            </a:r>
            <a:r>
              <a:rPr kumimoji="0" lang="en-GB" sz="1067" b="0" i="0" u="none" strike="noStrike" kern="0" cap="none" spc="0" normalizeH="0" baseline="0" noProof="0" dirty="0">
                <a:ln>
                  <a:noFill/>
                </a:ln>
                <a:solidFill>
                  <a:sysClr val="windowText" lastClr="000000"/>
                </a:solidFill>
                <a:effectLst/>
                <a:uLnTx/>
                <a:uFillTx/>
              </a:rPr>
              <a:t> op het pictogram </a:t>
            </a:r>
            <a:r>
              <a:rPr kumimoji="0" lang="en-GB" sz="1067" b="0" i="0" u="none" strike="noStrike" kern="0" cap="none" spc="0" normalizeH="0" baseline="0" noProof="0" dirty="0" err="1">
                <a:ln>
                  <a:noFill/>
                </a:ln>
                <a:solidFill>
                  <a:sysClr val="windowText" lastClr="000000"/>
                </a:solidFill>
                <a:effectLst/>
                <a:uLnTx/>
                <a:uFillTx/>
              </a:rPr>
              <a:t>als</a:t>
            </a:r>
            <a:r>
              <a:rPr kumimoji="0" lang="en-GB" sz="1067" b="0" i="0" u="none" strike="noStrike" kern="0" cap="none" spc="0" normalizeH="0" baseline="0" noProof="0" dirty="0">
                <a:ln>
                  <a:noFill/>
                </a:ln>
                <a:solidFill>
                  <a:sysClr val="windowText" lastClr="000000"/>
                </a:solidFill>
                <a:effectLst/>
                <a:uLnTx/>
                <a:uFillTx/>
              </a:rPr>
              <a:t> u </a:t>
            </a:r>
            <a:r>
              <a:rPr kumimoji="0" lang="en-GB" sz="1067" b="0" i="0" u="none" strike="noStrike" kern="0" cap="none" spc="0" normalizeH="0" baseline="0" noProof="0" dirty="0" err="1">
                <a:ln>
                  <a:noFill/>
                </a:ln>
                <a:solidFill>
                  <a:sysClr val="windowText" lastClr="000000"/>
                </a:solidFill>
                <a:effectLst/>
                <a:uLnTx/>
                <a:uFillTx/>
              </a:rPr>
              <a:t>een</a:t>
            </a:r>
            <a:r>
              <a:rPr kumimoji="0" lang="en-GB" sz="1067" b="0" i="0" u="none" strike="noStrike" kern="0" cap="none" spc="0" normalizeH="0" baseline="0" noProof="0" dirty="0">
                <a:ln>
                  <a:noFill/>
                </a:ln>
                <a:solidFill>
                  <a:sysClr val="windowText" lastClr="000000"/>
                </a:solidFill>
                <a:effectLst/>
                <a:uLnTx/>
                <a:uFillTx/>
              </a:rPr>
              <a:t> </a:t>
            </a:r>
            <a:r>
              <a:rPr kumimoji="0" lang="en-GB" sz="1067" b="0" i="0" u="none" strike="noStrike" kern="0" cap="none" spc="0" normalizeH="0" baseline="0" noProof="0" dirty="0" err="1">
                <a:ln>
                  <a:noFill/>
                </a:ln>
                <a:solidFill>
                  <a:sysClr val="windowText" lastClr="000000"/>
                </a:solidFill>
                <a:effectLst/>
                <a:uLnTx/>
                <a:uFillTx/>
              </a:rPr>
              <a:t>afbeelding</a:t>
            </a:r>
            <a:r>
              <a:rPr kumimoji="0" lang="en-GB" sz="1067" b="0" i="0" u="none" strike="noStrike" kern="0" cap="none" spc="0" normalizeH="0" baseline="0" noProof="0" dirty="0">
                <a:ln>
                  <a:noFill/>
                </a:ln>
                <a:solidFill>
                  <a:sysClr val="windowText" lastClr="000000"/>
                </a:solidFill>
                <a:effectLst/>
                <a:uLnTx/>
                <a:uFillTx/>
              </a:rPr>
              <a:t> wilt </a:t>
            </a:r>
            <a:r>
              <a:rPr kumimoji="0" lang="en-GB" sz="1067" b="0" i="0" u="none" strike="noStrike" kern="0" cap="none" spc="0" normalizeH="0" baseline="0" noProof="0" dirty="0" err="1">
                <a:ln>
                  <a:noFill/>
                </a:ln>
                <a:solidFill>
                  <a:sysClr val="windowText" lastClr="000000"/>
                </a:solidFill>
                <a:effectLst/>
                <a:uLnTx/>
                <a:uFillTx/>
              </a:rPr>
              <a:t>toevoegen</a:t>
            </a:r>
            <a:endParaRPr kumimoji="0" lang="en-GB" sz="1067" b="0" i="0" u="none" strike="noStrike" kern="0" cap="none" spc="0" normalizeH="0" baseline="0" noProof="0" dirty="0">
              <a:ln>
                <a:noFill/>
              </a:ln>
              <a:solidFill>
                <a:sysClr val="windowText" lastClr="000000"/>
              </a:solidFill>
              <a:effectLst/>
              <a:uLnTx/>
              <a:uFillTx/>
            </a:endParaRPr>
          </a:p>
        </p:txBody>
      </p:sp>
      <p:sp>
        <p:nvSpPr>
          <p:cNvPr id="17" name="Tijdelijke aanduiding voor afbeelding 24"/>
          <p:cNvSpPr>
            <a:spLocks noGrp="1" noChangeAspect="1"/>
          </p:cNvSpPr>
          <p:nvPr>
            <p:ph type="pic" sz="quarter" idx="15"/>
          </p:nvPr>
        </p:nvSpPr>
        <p:spPr bwMode="auto">
          <a:xfrm>
            <a:off x="4486465"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GB" sz="1067" b="0" i="0" u="none" strike="noStrike" kern="0" cap="none" spc="0" normalizeH="0" baseline="0" noProof="0" dirty="0" err="1">
                <a:ln>
                  <a:noFill/>
                </a:ln>
                <a:solidFill>
                  <a:sysClr val="windowText" lastClr="000000"/>
                </a:solidFill>
                <a:effectLst/>
                <a:uLnTx/>
                <a:uFillTx/>
              </a:rPr>
              <a:t>Klik</a:t>
            </a:r>
            <a:r>
              <a:rPr kumimoji="0" lang="en-GB" sz="1067" b="0" i="0" u="none" strike="noStrike" kern="0" cap="none" spc="0" normalizeH="0" baseline="0" noProof="0" dirty="0">
                <a:ln>
                  <a:noFill/>
                </a:ln>
                <a:solidFill>
                  <a:sysClr val="windowText" lastClr="000000"/>
                </a:solidFill>
                <a:effectLst/>
                <a:uLnTx/>
                <a:uFillTx/>
              </a:rPr>
              <a:t> op het pictogram </a:t>
            </a:r>
            <a:r>
              <a:rPr kumimoji="0" lang="en-GB" sz="1067" b="0" i="0" u="none" strike="noStrike" kern="0" cap="none" spc="0" normalizeH="0" baseline="0" noProof="0" dirty="0" err="1">
                <a:ln>
                  <a:noFill/>
                </a:ln>
                <a:solidFill>
                  <a:sysClr val="windowText" lastClr="000000"/>
                </a:solidFill>
                <a:effectLst/>
                <a:uLnTx/>
                <a:uFillTx/>
              </a:rPr>
              <a:t>als</a:t>
            </a:r>
            <a:r>
              <a:rPr kumimoji="0" lang="en-GB" sz="1067" b="0" i="0" u="none" strike="noStrike" kern="0" cap="none" spc="0" normalizeH="0" baseline="0" noProof="0" dirty="0">
                <a:ln>
                  <a:noFill/>
                </a:ln>
                <a:solidFill>
                  <a:sysClr val="windowText" lastClr="000000"/>
                </a:solidFill>
                <a:effectLst/>
                <a:uLnTx/>
                <a:uFillTx/>
              </a:rPr>
              <a:t> u </a:t>
            </a:r>
            <a:r>
              <a:rPr kumimoji="0" lang="en-GB" sz="1067" b="0" i="0" u="none" strike="noStrike" kern="0" cap="none" spc="0" normalizeH="0" baseline="0" noProof="0" dirty="0" err="1">
                <a:ln>
                  <a:noFill/>
                </a:ln>
                <a:solidFill>
                  <a:sysClr val="windowText" lastClr="000000"/>
                </a:solidFill>
                <a:effectLst/>
                <a:uLnTx/>
                <a:uFillTx/>
              </a:rPr>
              <a:t>een</a:t>
            </a:r>
            <a:r>
              <a:rPr kumimoji="0" lang="en-GB" sz="1067" b="0" i="0" u="none" strike="noStrike" kern="0" cap="none" spc="0" normalizeH="0" baseline="0" noProof="0" dirty="0">
                <a:ln>
                  <a:noFill/>
                </a:ln>
                <a:solidFill>
                  <a:sysClr val="windowText" lastClr="000000"/>
                </a:solidFill>
                <a:effectLst/>
                <a:uLnTx/>
                <a:uFillTx/>
              </a:rPr>
              <a:t> </a:t>
            </a:r>
            <a:r>
              <a:rPr kumimoji="0" lang="en-GB" sz="1067" b="0" i="0" u="none" strike="noStrike" kern="0" cap="none" spc="0" normalizeH="0" baseline="0" noProof="0" dirty="0" err="1">
                <a:ln>
                  <a:noFill/>
                </a:ln>
                <a:solidFill>
                  <a:sysClr val="windowText" lastClr="000000"/>
                </a:solidFill>
                <a:effectLst/>
                <a:uLnTx/>
                <a:uFillTx/>
              </a:rPr>
              <a:t>afbeelding</a:t>
            </a:r>
            <a:r>
              <a:rPr kumimoji="0" lang="en-GB" sz="1067" b="0" i="0" u="none" strike="noStrike" kern="0" cap="none" spc="0" normalizeH="0" baseline="0" noProof="0" dirty="0">
                <a:ln>
                  <a:noFill/>
                </a:ln>
                <a:solidFill>
                  <a:sysClr val="windowText" lastClr="000000"/>
                </a:solidFill>
                <a:effectLst/>
                <a:uLnTx/>
                <a:uFillTx/>
              </a:rPr>
              <a:t> wilt </a:t>
            </a:r>
            <a:r>
              <a:rPr kumimoji="0" lang="en-GB" sz="1067" b="0" i="0" u="none" strike="noStrike" kern="0" cap="none" spc="0" normalizeH="0" baseline="0" noProof="0" dirty="0" err="1">
                <a:ln>
                  <a:noFill/>
                </a:ln>
                <a:solidFill>
                  <a:sysClr val="windowText" lastClr="000000"/>
                </a:solidFill>
                <a:effectLst/>
                <a:uLnTx/>
                <a:uFillTx/>
              </a:rPr>
              <a:t>toevoegen</a:t>
            </a:r>
            <a:endParaRPr kumimoji="0" lang="en-GB" sz="1067" b="0" i="0" u="none" strike="noStrike" kern="0" cap="none" spc="0" normalizeH="0" baseline="0" noProof="0" dirty="0">
              <a:ln>
                <a:noFill/>
              </a:ln>
              <a:solidFill>
                <a:sysClr val="windowText" lastClr="000000"/>
              </a:solidFill>
              <a:effectLst/>
              <a:uLnTx/>
              <a:uFillTx/>
            </a:endParaRPr>
          </a:p>
        </p:txBody>
      </p:sp>
      <p:sp>
        <p:nvSpPr>
          <p:cNvPr id="18" name="Tijdelijke aanduiding voor tekst 21"/>
          <p:cNvSpPr>
            <a:spLocks noGrp="1"/>
          </p:cNvSpPr>
          <p:nvPr>
            <p:ph type="body" sz="quarter" idx="20"/>
          </p:nvPr>
        </p:nvSpPr>
        <p:spPr>
          <a:xfrm>
            <a:off x="674475" y="1646495"/>
            <a:ext cx="11180975" cy="440827"/>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en-GB" noProof="0" dirty="0" err="1"/>
              <a:t>Klik</a:t>
            </a:r>
            <a:r>
              <a:rPr lang="en-GB" noProof="0" dirty="0"/>
              <a:t> om de </a:t>
            </a:r>
            <a:r>
              <a:rPr lang="en-GB" noProof="0" dirty="0" err="1"/>
              <a:t>modelstijlen</a:t>
            </a:r>
            <a:r>
              <a:rPr lang="en-GB" noProof="0" dirty="0"/>
              <a:t> </a:t>
            </a:r>
            <a:r>
              <a:rPr lang="en-GB" noProof="0" dirty="0" err="1"/>
              <a:t>te</a:t>
            </a:r>
            <a:r>
              <a:rPr lang="en-GB" noProof="0" dirty="0"/>
              <a:t> </a:t>
            </a:r>
            <a:r>
              <a:rPr lang="en-GB" noProof="0" dirty="0" err="1"/>
              <a:t>bewerken</a:t>
            </a:r>
            <a:endParaRPr lang="en-GB" noProof="0" dirty="0"/>
          </a:p>
        </p:txBody>
      </p:sp>
      <p:sp>
        <p:nvSpPr>
          <p:cNvPr id="19" name="Tijdelijke aanduiding voor tekst 21"/>
          <p:cNvSpPr>
            <a:spLocks noGrp="1"/>
          </p:cNvSpPr>
          <p:nvPr>
            <p:ph type="body" sz="quarter" idx="21"/>
          </p:nvPr>
        </p:nvSpPr>
        <p:spPr>
          <a:xfrm>
            <a:off x="674475" y="2197581"/>
            <a:ext cx="11180975" cy="440827"/>
          </a:xfrm>
        </p:spPr>
        <p:txBody>
          <a:bodyPr/>
          <a:lstStyle>
            <a:lvl1pPr marL="0" indent="0">
              <a:lnSpc>
                <a:spcPts val="2667"/>
              </a:lnSpc>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en-GB" noProof="0" dirty="0" err="1"/>
              <a:t>Klik</a:t>
            </a:r>
            <a:r>
              <a:rPr lang="en-GB" noProof="0" dirty="0"/>
              <a:t> om de </a:t>
            </a:r>
            <a:r>
              <a:rPr lang="en-GB" noProof="0" dirty="0" err="1"/>
              <a:t>modelstijlen</a:t>
            </a:r>
            <a:r>
              <a:rPr lang="en-GB" noProof="0" dirty="0"/>
              <a:t> </a:t>
            </a:r>
            <a:r>
              <a:rPr lang="en-GB" noProof="0" dirty="0" err="1"/>
              <a:t>te</a:t>
            </a:r>
            <a:r>
              <a:rPr lang="en-GB" noProof="0" dirty="0"/>
              <a:t> </a:t>
            </a:r>
            <a:r>
              <a:rPr lang="en-GB" noProof="0" dirty="0" err="1"/>
              <a:t>bewerken</a:t>
            </a:r>
            <a:endParaRPr lang="en-GB" noProof="0" dirty="0"/>
          </a:p>
        </p:txBody>
      </p:sp>
    </p:spTree>
    <p:extLst>
      <p:ext uri="{BB962C8B-B14F-4D97-AF65-F5344CB8AC3E}">
        <p14:creationId xmlns:p14="http://schemas.microsoft.com/office/powerpoint/2010/main" val="3018278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box with rectangular image">
    <p:spTree>
      <p:nvGrpSpPr>
        <p:cNvPr id="1" name=""/>
        <p:cNvGrpSpPr/>
        <p:nvPr/>
      </p:nvGrpSpPr>
      <p:grpSpPr>
        <a:xfrm>
          <a:off x="0" y="0"/>
          <a:ext cx="0" cy="0"/>
          <a:chOff x="0" y="0"/>
          <a:chExt cx="0" cy="0"/>
        </a:xfrm>
      </p:grpSpPr>
      <p:sp>
        <p:nvSpPr>
          <p:cNvPr id="4" name="Tijdelijke aanduiding voor tekst 4"/>
          <p:cNvSpPr>
            <a:spLocks noGrp="1"/>
          </p:cNvSpPr>
          <p:nvPr>
            <p:ph type="body" sz="quarter" idx="17"/>
          </p:nvPr>
        </p:nvSpPr>
        <p:spPr>
          <a:xfrm>
            <a:off x="672000" y="1824001"/>
            <a:ext cx="5165381" cy="4122639"/>
          </a:xfrm>
        </p:spPr>
        <p:txBody>
          <a:bodyPr lIns="90000"/>
          <a:lstStyle>
            <a:lvl1pPr marL="0" indent="0">
              <a:buNone/>
              <a:defRPr>
                <a:solidFill>
                  <a:schemeClr val="tx1"/>
                </a:solidFill>
              </a:defRPr>
            </a:lvl1pPr>
          </a:lstStyle>
          <a:p>
            <a:pPr lvl="0"/>
            <a:r>
              <a:rPr lang="en-GB" noProof="0" dirty="0" err="1"/>
              <a:t>Klik</a:t>
            </a:r>
            <a:r>
              <a:rPr lang="en-GB" noProof="0" dirty="0"/>
              <a:t> om de </a:t>
            </a:r>
            <a:r>
              <a:rPr lang="en-GB" noProof="0" dirty="0" err="1"/>
              <a:t>modelstijlen</a:t>
            </a:r>
            <a:r>
              <a:rPr lang="en-GB" noProof="0" dirty="0"/>
              <a:t> </a:t>
            </a:r>
            <a:r>
              <a:rPr lang="en-GB" noProof="0" dirty="0" err="1"/>
              <a:t>te</a:t>
            </a:r>
            <a:r>
              <a:rPr lang="en-GB" noProof="0" dirty="0"/>
              <a:t> </a:t>
            </a:r>
            <a:r>
              <a:rPr lang="en-GB" noProof="0" dirty="0" err="1"/>
              <a:t>bewerken</a:t>
            </a:r>
            <a:endParaRPr lang="en-GB" noProof="0" dirty="0"/>
          </a:p>
        </p:txBody>
      </p:sp>
      <p:sp>
        <p:nvSpPr>
          <p:cNvPr id="6" name="Titel 5"/>
          <p:cNvSpPr>
            <a:spLocks noGrp="1"/>
          </p:cNvSpPr>
          <p:nvPr>
            <p:ph type="title"/>
          </p:nvPr>
        </p:nvSpPr>
        <p:spPr>
          <a:xfrm>
            <a:off x="748800" y="225613"/>
            <a:ext cx="5088000" cy="1316267"/>
          </a:xfrm>
        </p:spPr>
        <p:txBody>
          <a:bodyPr/>
          <a:lstStyle/>
          <a:p>
            <a:r>
              <a:rPr lang="en-GB" noProof="0" dirty="0" err="1"/>
              <a:t>Klik</a:t>
            </a:r>
            <a:r>
              <a:rPr lang="en-GB" noProof="0" dirty="0"/>
              <a:t> om de </a:t>
            </a:r>
            <a:r>
              <a:rPr lang="en-GB" noProof="0" dirty="0" err="1"/>
              <a:t>stijl</a:t>
            </a:r>
            <a:r>
              <a:rPr lang="en-GB" noProof="0" dirty="0"/>
              <a:t> </a:t>
            </a:r>
            <a:r>
              <a:rPr lang="en-GB" noProof="0" dirty="0" err="1"/>
              <a:t>te</a:t>
            </a:r>
            <a:r>
              <a:rPr lang="en-GB" noProof="0" dirty="0"/>
              <a:t> </a:t>
            </a:r>
            <a:r>
              <a:rPr lang="en-GB" noProof="0" dirty="0" err="1"/>
              <a:t>bewerken</a:t>
            </a:r>
            <a:endParaRPr lang="en-GB" noProof="0" dirty="0"/>
          </a:p>
        </p:txBody>
      </p:sp>
      <p:sp>
        <p:nvSpPr>
          <p:cNvPr id="7" name="Tijdelijke aanduiding voor dianummer 6"/>
          <p:cNvSpPr>
            <a:spLocks noGrp="1"/>
          </p:cNvSpPr>
          <p:nvPr>
            <p:ph type="sldNum" sz="quarter" idx="18"/>
          </p:nvPr>
        </p:nvSpPr>
        <p:spPr/>
        <p:txBody>
          <a:bodyPr/>
          <a:lstStyle/>
          <a:p>
            <a:pPr algn="r"/>
            <a:fld id="{F25965E0-7062-474C-8671-DB3A3CE669B0}" type="slidenum">
              <a:rPr lang="en-GB" noProof="0" smtClean="0"/>
              <a:pPr algn="r"/>
              <a:t>‹#›</a:t>
            </a:fld>
            <a:endParaRPr lang="en-GB" noProof="0" dirty="0"/>
          </a:p>
        </p:txBody>
      </p:sp>
      <p:sp>
        <p:nvSpPr>
          <p:cNvPr id="8" name="Tijdelijke aanduiding voor afbeelding 24"/>
          <p:cNvSpPr>
            <a:spLocks noGrp="1" noChangeAspect="1"/>
          </p:cNvSpPr>
          <p:nvPr>
            <p:ph type="pic" sz="quarter" idx="16"/>
          </p:nvPr>
        </p:nvSpPr>
        <p:spPr>
          <a:xfrm>
            <a:off x="6143451" y="226800"/>
            <a:ext cx="5712000" cy="5712000"/>
          </a:xfrm>
          <a:prstGeom prst="rect">
            <a:avLst/>
          </a:prstGeom>
          <a:solidFill>
            <a:schemeClr val="accent3"/>
          </a:solidFill>
        </p:spPr>
        <p:txBody>
          <a:bodyPr anchor="ctr"/>
          <a:lstStyle>
            <a:lvl1pPr marL="0" indent="0" algn="ctr">
              <a:buNone/>
              <a:defRPr sz="1067"/>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Tree>
    <p:extLst>
      <p:ext uri="{BB962C8B-B14F-4D97-AF65-F5344CB8AC3E}">
        <p14:creationId xmlns:p14="http://schemas.microsoft.com/office/powerpoint/2010/main" val="2636358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3" name="Tijdelijke aanduiding voor tekst 6"/>
          <p:cNvSpPr>
            <a:spLocks noGrp="1"/>
          </p:cNvSpPr>
          <p:nvPr>
            <p:ph type="body" sz="quarter" idx="10"/>
          </p:nvPr>
        </p:nvSpPr>
        <p:spPr>
          <a:xfrm>
            <a:off x="657600" y="1824000"/>
            <a:ext cx="11198400" cy="4123200"/>
          </a:xfrm>
        </p:spPr>
        <p:txBody>
          <a:bodyPr/>
          <a:lstStyle>
            <a:lvl2pPr>
              <a:buClr>
                <a:schemeClr val="bg2"/>
              </a:buClr>
              <a:defRPr/>
            </a:lvl2pPr>
          </a:lstStyle>
          <a:p>
            <a:pPr lvl="0"/>
            <a:r>
              <a:rPr lang="en-GB" noProof="0" dirty="0" err="1"/>
              <a:t>Klik</a:t>
            </a:r>
            <a:r>
              <a:rPr lang="en-GB" noProof="0" dirty="0"/>
              <a:t> om de </a:t>
            </a:r>
            <a:r>
              <a:rPr lang="en-GB" noProof="0" dirty="0" err="1"/>
              <a:t>modelstijlen</a:t>
            </a:r>
            <a:r>
              <a:rPr lang="en-GB" noProof="0" dirty="0"/>
              <a:t> </a:t>
            </a:r>
            <a:r>
              <a:rPr lang="en-GB" noProof="0" dirty="0" err="1"/>
              <a:t>te</a:t>
            </a:r>
            <a:r>
              <a:rPr lang="en-GB" noProof="0" dirty="0"/>
              <a:t> </a:t>
            </a:r>
            <a:r>
              <a:rPr lang="en-GB" noProof="0" dirty="0" err="1"/>
              <a:t>bewerken</a:t>
            </a:r>
            <a:endParaRPr lang="en-GB" noProof="0" dirty="0"/>
          </a:p>
          <a:p>
            <a:pPr lvl="1"/>
            <a:r>
              <a:rPr lang="en-GB" noProof="0" dirty="0"/>
              <a:t>Tweede </a:t>
            </a:r>
            <a:r>
              <a:rPr lang="en-GB" noProof="0" dirty="0" err="1"/>
              <a:t>niveau</a:t>
            </a:r>
            <a:endParaRPr lang="en-GB" noProof="0" dirty="0"/>
          </a:p>
          <a:p>
            <a:pPr lvl="2"/>
            <a:r>
              <a:rPr lang="en-GB" noProof="0" dirty="0" err="1"/>
              <a:t>Derde</a:t>
            </a:r>
            <a:r>
              <a:rPr lang="en-GB" noProof="0" dirty="0"/>
              <a:t> </a:t>
            </a:r>
            <a:r>
              <a:rPr lang="en-GB" noProof="0" dirty="0" err="1"/>
              <a:t>niveau</a:t>
            </a:r>
            <a:endParaRPr lang="en-GB" noProof="0" dirty="0"/>
          </a:p>
          <a:p>
            <a:pPr lvl="3"/>
            <a:r>
              <a:rPr lang="en-GB" noProof="0" dirty="0" err="1"/>
              <a:t>Vierde</a:t>
            </a:r>
            <a:r>
              <a:rPr lang="en-GB" noProof="0" dirty="0"/>
              <a:t> </a:t>
            </a:r>
            <a:r>
              <a:rPr lang="en-GB" noProof="0" dirty="0" err="1"/>
              <a:t>niveau</a:t>
            </a:r>
            <a:endParaRPr lang="en-GB" noProof="0" dirty="0"/>
          </a:p>
          <a:p>
            <a:pPr lvl="4"/>
            <a:r>
              <a:rPr lang="en-GB" noProof="0" dirty="0" err="1"/>
              <a:t>Vijfde</a:t>
            </a:r>
            <a:r>
              <a:rPr lang="en-GB" noProof="0" dirty="0"/>
              <a:t> </a:t>
            </a:r>
            <a:r>
              <a:rPr lang="en-GB" noProof="0" dirty="0" err="1"/>
              <a:t>niveau</a:t>
            </a:r>
            <a:endParaRPr lang="en-GB" noProof="0" dirty="0"/>
          </a:p>
        </p:txBody>
      </p:sp>
      <p:sp>
        <p:nvSpPr>
          <p:cNvPr id="5" name="Titel 4"/>
          <p:cNvSpPr>
            <a:spLocks noGrp="1"/>
          </p:cNvSpPr>
          <p:nvPr>
            <p:ph type="title"/>
          </p:nvPr>
        </p:nvSpPr>
        <p:spPr/>
        <p:txBody>
          <a:bodyPr/>
          <a:lstStyle/>
          <a:p>
            <a:r>
              <a:rPr lang="en-GB" noProof="0" dirty="0" err="1"/>
              <a:t>Klik</a:t>
            </a:r>
            <a:r>
              <a:rPr lang="en-GB" noProof="0" dirty="0"/>
              <a:t> om de </a:t>
            </a:r>
            <a:r>
              <a:rPr lang="en-GB" noProof="0" dirty="0" err="1"/>
              <a:t>stijl</a:t>
            </a:r>
            <a:r>
              <a:rPr lang="en-GB" noProof="0" dirty="0"/>
              <a:t> </a:t>
            </a:r>
            <a:r>
              <a:rPr lang="en-GB" noProof="0" dirty="0" err="1"/>
              <a:t>te</a:t>
            </a:r>
            <a:r>
              <a:rPr lang="en-GB" noProof="0" dirty="0"/>
              <a:t> </a:t>
            </a:r>
            <a:r>
              <a:rPr lang="en-GB" noProof="0" dirty="0" err="1"/>
              <a:t>bewerken</a:t>
            </a:r>
            <a:endParaRPr lang="en-GB" noProof="0" dirty="0"/>
          </a:p>
        </p:txBody>
      </p:sp>
      <p:sp>
        <p:nvSpPr>
          <p:cNvPr id="6" name="Tijdelijke aanduiding voor dianummer 5"/>
          <p:cNvSpPr>
            <a:spLocks noGrp="1"/>
          </p:cNvSpPr>
          <p:nvPr>
            <p:ph type="sldNum" sz="quarter" idx="11"/>
          </p:nvPr>
        </p:nvSpPr>
        <p:spPr/>
        <p:txBody>
          <a:bodyPr/>
          <a:lstStyle/>
          <a:p>
            <a:pPr algn="r"/>
            <a:fld id="{F25965E0-7062-474C-8671-DB3A3CE669B0}" type="slidenum">
              <a:rPr lang="en-GB" noProof="0" smtClean="0"/>
              <a:pPr algn="r"/>
              <a:t>‹#›</a:t>
            </a:fld>
            <a:endParaRPr lang="en-GB" noProof="0" dirty="0"/>
          </a:p>
        </p:txBody>
      </p:sp>
    </p:spTree>
    <p:extLst>
      <p:ext uri="{BB962C8B-B14F-4D97-AF65-F5344CB8AC3E}">
        <p14:creationId xmlns:p14="http://schemas.microsoft.com/office/powerpoint/2010/main" val="1367751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 met grote foto">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a:t>Click to edit Master title style</a:t>
            </a:r>
            <a:endParaRPr lang="nl-NL" dirty="0"/>
          </a:p>
        </p:txBody>
      </p:sp>
      <p:sp>
        <p:nvSpPr>
          <p:cNvPr id="6" name="Tijdelijke aanduiding voor dianummer 5"/>
          <p:cNvSpPr>
            <a:spLocks noGrp="1"/>
          </p:cNvSpPr>
          <p:nvPr>
            <p:ph type="sldNum" sz="quarter" idx="17"/>
          </p:nvPr>
        </p:nvSpPr>
        <p:spPr/>
        <p:txBody>
          <a:bodyPr/>
          <a:lstStyle/>
          <a:p>
            <a:pPr algn="r"/>
            <a:fld id="{F25965E0-7062-474C-8671-DB3A3CE669B0}" type="slidenum">
              <a:rPr lang="nl-NL" smtClean="0"/>
              <a:pPr algn="r"/>
              <a:t>‹#›</a:t>
            </a:fld>
            <a:endParaRPr lang="nl-NL" dirty="0"/>
          </a:p>
        </p:txBody>
      </p:sp>
      <p:sp>
        <p:nvSpPr>
          <p:cNvPr id="8" name="Tijdelijke aanduiding voor afbeelding 24"/>
          <p:cNvSpPr>
            <a:spLocks noGrp="1" noChangeAspect="1"/>
          </p:cNvSpPr>
          <p:nvPr>
            <p:ph type="pic" sz="quarter" idx="16"/>
          </p:nvPr>
        </p:nvSpPr>
        <p:spPr>
          <a:xfrm>
            <a:off x="824994" y="1476949"/>
            <a:ext cx="11032573" cy="4464000"/>
          </a:xfrm>
          <a:prstGeom prst="rect">
            <a:avLst/>
          </a:prstGeom>
          <a:solidFill>
            <a:schemeClr val="accent3"/>
          </a:solidFill>
        </p:spPr>
        <p:txBody>
          <a:bodyPr anchor="ctr"/>
          <a:lstStyle>
            <a:lvl1pPr marL="0" indent="0" algn="ctr">
              <a:buNone/>
              <a:defRPr sz="1067"/>
            </a:lvl1pPr>
          </a:lstStyle>
          <a:p>
            <a:pPr lvl="0"/>
            <a:r>
              <a:rPr lang="en-US" noProof="0"/>
              <a:t>Click icon to add picture</a:t>
            </a:r>
            <a:endParaRPr lang="nl-NL" noProof="0" dirty="0"/>
          </a:p>
        </p:txBody>
      </p:sp>
    </p:spTree>
    <p:extLst>
      <p:ext uri="{BB962C8B-B14F-4D97-AF65-F5344CB8AC3E}">
        <p14:creationId xmlns:p14="http://schemas.microsoft.com/office/powerpoint/2010/main" val="2838389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d slide with multiple logo's">
    <p:spTree>
      <p:nvGrpSpPr>
        <p:cNvPr id="1" name=""/>
        <p:cNvGrpSpPr/>
        <p:nvPr/>
      </p:nvGrpSpPr>
      <p:grpSpPr>
        <a:xfrm>
          <a:off x="0" y="0"/>
          <a:ext cx="0" cy="0"/>
          <a:chOff x="0" y="0"/>
          <a:chExt cx="0" cy="0"/>
        </a:xfrm>
      </p:grpSpPr>
      <p:sp>
        <p:nvSpPr>
          <p:cNvPr id="3" name="Titel 2"/>
          <p:cNvSpPr>
            <a:spLocks noGrp="1"/>
          </p:cNvSpPr>
          <p:nvPr>
            <p:ph type="title"/>
          </p:nvPr>
        </p:nvSpPr>
        <p:spPr>
          <a:xfrm>
            <a:off x="748800" y="225613"/>
            <a:ext cx="5088000" cy="1316267"/>
          </a:xfrm>
        </p:spPr>
        <p:txBody>
          <a:bodyPr/>
          <a:lstStyle/>
          <a:p>
            <a:r>
              <a:rPr lang="en-GB" noProof="0" dirty="0" err="1"/>
              <a:t>Klik</a:t>
            </a:r>
            <a:r>
              <a:rPr lang="en-GB" noProof="0" dirty="0"/>
              <a:t> om de </a:t>
            </a:r>
            <a:r>
              <a:rPr lang="en-GB" noProof="0" dirty="0" err="1"/>
              <a:t>stijl</a:t>
            </a:r>
            <a:r>
              <a:rPr lang="en-GB" noProof="0" dirty="0"/>
              <a:t> </a:t>
            </a:r>
            <a:r>
              <a:rPr lang="en-GB" noProof="0" dirty="0" err="1"/>
              <a:t>te</a:t>
            </a:r>
            <a:r>
              <a:rPr lang="en-GB" noProof="0" dirty="0"/>
              <a:t> </a:t>
            </a:r>
            <a:r>
              <a:rPr lang="en-GB" noProof="0" dirty="0" err="1"/>
              <a:t>bewerken</a:t>
            </a:r>
            <a:endParaRPr lang="en-GB" noProof="0" dirty="0"/>
          </a:p>
        </p:txBody>
      </p:sp>
      <p:sp>
        <p:nvSpPr>
          <p:cNvPr id="4" name="Tijdelijke aanduiding voor dianummer 3"/>
          <p:cNvSpPr>
            <a:spLocks noGrp="1"/>
          </p:cNvSpPr>
          <p:nvPr>
            <p:ph type="sldNum" sz="quarter" idx="27"/>
          </p:nvPr>
        </p:nvSpPr>
        <p:spPr/>
        <p:txBody>
          <a:bodyPr/>
          <a:lstStyle/>
          <a:p>
            <a:pPr algn="r"/>
            <a:fld id="{F25965E0-7062-474C-8671-DB3A3CE669B0}" type="slidenum">
              <a:rPr lang="en-GB" noProof="0" smtClean="0"/>
              <a:pPr algn="r"/>
              <a:t>‹#›</a:t>
            </a:fld>
            <a:endParaRPr lang="en-GB" noProof="0" dirty="0"/>
          </a:p>
        </p:txBody>
      </p:sp>
      <p:sp>
        <p:nvSpPr>
          <p:cNvPr id="10" name="Tijdelijke aanduiding voor afbeelding 24"/>
          <p:cNvSpPr>
            <a:spLocks noGrp="1" noChangeAspect="1"/>
          </p:cNvSpPr>
          <p:nvPr>
            <p:ph type="pic" sz="quarter" idx="16"/>
          </p:nvPr>
        </p:nvSpPr>
        <p:spPr>
          <a:xfrm>
            <a:off x="6131167" y="224477"/>
            <a:ext cx="5726400" cy="5725473"/>
          </a:xfrm>
          <a:prstGeom prst="ellipse">
            <a:avLst/>
          </a:prstGeom>
          <a:solidFill>
            <a:schemeClr val="accent3"/>
          </a:solidFill>
        </p:spPr>
        <p:txBody>
          <a:bodyPr anchor="ctr"/>
          <a:lstStyle>
            <a:lvl1pPr marL="0" indent="0" algn="ctr">
              <a:buNone/>
              <a:defRPr sz="1067"/>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
        <p:nvSpPr>
          <p:cNvPr id="11" name="Tijdelijke aanduiding voor tekst 4"/>
          <p:cNvSpPr>
            <a:spLocks noGrp="1"/>
          </p:cNvSpPr>
          <p:nvPr>
            <p:ph type="body" sz="quarter" idx="17"/>
          </p:nvPr>
        </p:nvSpPr>
        <p:spPr>
          <a:xfrm>
            <a:off x="672000" y="1824001"/>
            <a:ext cx="5165381" cy="4122639"/>
          </a:xfrm>
        </p:spPr>
        <p:txBody>
          <a:bodyPr lIns="90000"/>
          <a:lstStyle>
            <a:lvl1pPr marL="0" indent="0">
              <a:buNone/>
              <a:defRPr>
                <a:solidFill>
                  <a:schemeClr val="tx1"/>
                </a:solidFill>
              </a:defRPr>
            </a:lvl1pPr>
          </a:lstStyle>
          <a:p>
            <a:pPr lvl="0"/>
            <a:r>
              <a:rPr lang="en-GB" noProof="0" dirty="0" err="1"/>
              <a:t>Klik</a:t>
            </a:r>
            <a:r>
              <a:rPr lang="en-GB" noProof="0" dirty="0"/>
              <a:t> om de </a:t>
            </a:r>
            <a:r>
              <a:rPr lang="en-GB" noProof="0" dirty="0" err="1"/>
              <a:t>modelstijlen</a:t>
            </a:r>
            <a:r>
              <a:rPr lang="en-GB" noProof="0" dirty="0"/>
              <a:t> </a:t>
            </a:r>
            <a:r>
              <a:rPr lang="en-GB" noProof="0" dirty="0" err="1"/>
              <a:t>te</a:t>
            </a:r>
            <a:r>
              <a:rPr lang="en-GB" noProof="0" dirty="0"/>
              <a:t> </a:t>
            </a:r>
            <a:r>
              <a:rPr lang="en-GB" noProof="0" dirty="0" err="1"/>
              <a:t>bewerken</a:t>
            </a:r>
            <a:endParaRPr lang="en-GB" noProof="0" dirty="0"/>
          </a:p>
        </p:txBody>
      </p:sp>
    </p:spTree>
    <p:extLst>
      <p:ext uri="{BB962C8B-B14F-4D97-AF65-F5344CB8AC3E}">
        <p14:creationId xmlns:p14="http://schemas.microsoft.com/office/powerpoint/2010/main" val="320602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Eind/tussenslide met ronde foto">
    <p:spTree>
      <p:nvGrpSpPr>
        <p:cNvPr id="1" name=""/>
        <p:cNvGrpSpPr/>
        <p:nvPr/>
      </p:nvGrpSpPr>
      <p:grpSpPr>
        <a:xfrm>
          <a:off x="0" y="0"/>
          <a:ext cx="0" cy="0"/>
          <a:chOff x="0" y="0"/>
          <a:chExt cx="0" cy="0"/>
        </a:xfrm>
      </p:grpSpPr>
      <p:sp>
        <p:nvSpPr>
          <p:cNvPr id="4" name="Titel 3"/>
          <p:cNvSpPr>
            <a:spLocks noGrp="1"/>
          </p:cNvSpPr>
          <p:nvPr>
            <p:ph type="title"/>
          </p:nvPr>
        </p:nvSpPr>
        <p:spPr>
          <a:xfrm>
            <a:off x="748800" y="224384"/>
            <a:ext cx="5088000" cy="1360895"/>
          </a:xfrm>
        </p:spPr>
        <p:txBody>
          <a:bodyPr/>
          <a:lstStyle/>
          <a:p>
            <a:r>
              <a:rPr lang="en-US"/>
              <a:t>Click to edit Master title style</a:t>
            </a:r>
            <a:endParaRPr lang="nl-NL"/>
          </a:p>
        </p:txBody>
      </p:sp>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a:t>
            </a:fld>
            <a:endParaRPr lang="nl-NL"/>
          </a:p>
        </p:txBody>
      </p:sp>
      <p:sp>
        <p:nvSpPr>
          <p:cNvPr id="6" name="Tijdelijke aanduiding voor afbeelding 24"/>
          <p:cNvSpPr>
            <a:spLocks noGrp="1" noChangeAspect="1"/>
          </p:cNvSpPr>
          <p:nvPr>
            <p:ph type="pic" sz="quarter" idx="16"/>
          </p:nvPr>
        </p:nvSpPr>
        <p:spPr>
          <a:xfrm>
            <a:off x="6131167" y="224478"/>
            <a:ext cx="5726400" cy="5725473"/>
          </a:xfrm>
          <a:prstGeom prst="ellipse">
            <a:avLst/>
          </a:prstGeom>
          <a:solidFill>
            <a:schemeClr val="accent3"/>
          </a:solidFill>
        </p:spPr>
        <p:txBody>
          <a:bodyPr anchor="ctr"/>
          <a:lstStyle>
            <a:lvl1pPr marL="0" indent="0" algn="ctr">
              <a:buNone/>
              <a:defRPr sz="1067"/>
            </a:lvl1pPr>
          </a:lstStyle>
          <a:p>
            <a:pPr lvl="0"/>
            <a:r>
              <a:rPr lang="en-US" noProof="0"/>
              <a:t>Click icon to add picture</a:t>
            </a:r>
            <a:endParaRPr lang="nl-NL" noProof="0"/>
          </a:p>
        </p:txBody>
      </p:sp>
      <p:sp>
        <p:nvSpPr>
          <p:cNvPr id="9" name="Tijdelijke aanduiding voor tekst 4"/>
          <p:cNvSpPr>
            <a:spLocks noGrp="1"/>
          </p:cNvSpPr>
          <p:nvPr>
            <p:ph type="body" sz="quarter" idx="17"/>
          </p:nvPr>
        </p:nvSpPr>
        <p:spPr>
          <a:xfrm>
            <a:off x="672000" y="1824002"/>
            <a:ext cx="5165381" cy="4122639"/>
          </a:xfrm>
        </p:spPr>
        <p:txBody>
          <a:bodyPr lIns="90000"/>
          <a:lstStyle>
            <a:lvl1pPr marL="0" indent="0">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096384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offshorewind.rvo.nl/" TargetMode="External"/><Relationship Id="rId2" Type="http://schemas.openxmlformats.org/officeDocument/2006/relationships/hyperlink" Target="https://english.rvo.nl/topics/offshore-wind-energy/how-does-awarding-permit-offshore-wind-farm-work" TargetMode="Externa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maritime-spatial-planning.ec.europa.eu/projects/strategic-environmental-assessment-north-seas-energy-seanse"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orsted.com/en/who-we-are/sustainability/nature/net-positive-biodiversity-impact"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mailto:Helena.solman@wur.nl" TargetMode="External"/><Relationship Id="rId2" Type="http://schemas.openxmlformats.org/officeDocument/2006/relationships/image" Target="../media/image40.jpeg"/><Relationship Id="rId1" Type="http://schemas.openxmlformats.org/officeDocument/2006/relationships/slideLayout" Target="../slideLayouts/slideLayout17.xml"/><Relationship Id="rId5" Type="http://schemas.openxmlformats.org/officeDocument/2006/relationships/hyperlink" Target="https://www.wur.nl/en.htm" TargetMode="External"/><Relationship Id="rId4" Type="http://schemas.openxmlformats.org/officeDocument/2006/relationships/hyperlink" Target="https://www.wur.nl/en/persons/helena-solman-1.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holi-doctor.n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noordzeeloket.nl/en/functions-and-use/offshore-wind-energy/@291143/knowledge-day-wozep-mons-2024/" TargetMode="External"/><Relationship Id="rId1" Type="http://schemas.openxmlformats.org/officeDocument/2006/relationships/slideLayout" Target="../slideLayouts/slideLayout2.xml"/><Relationship Id="rId4" Type="http://schemas.openxmlformats.org/officeDocument/2006/relationships/hyperlink" Target="https://www.geograph.org.uk/photo/531786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tablet and touching a screen&#10;&#10;AI-generated content may be incorrect.">
            <a:extLst>
              <a:ext uri="{FF2B5EF4-FFF2-40B4-BE49-F238E27FC236}">
                <a16:creationId xmlns:a16="http://schemas.microsoft.com/office/drawing/2014/main" id="{2771EF39-5907-B8EC-57BC-68CA9255D4BF}"/>
              </a:ext>
            </a:extLst>
          </p:cNvPr>
          <p:cNvPicPr>
            <a:picLocks noGrp="1" noChangeAspect="1"/>
          </p:cNvPicPr>
          <p:nvPr>
            <p:ph type="pic" sz="quarter" idx="13"/>
          </p:nvPr>
        </p:nvPicPr>
        <p:blipFill>
          <a:blip r:embed="rId2"/>
          <a:srcRect l="23833" r="23833"/>
          <a:stretch>
            <a:fillRect/>
          </a:stretch>
        </p:blipFill>
        <p:spPr/>
      </p:pic>
      <p:pic>
        <p:nvPicPr>
          <p:cNvPr id="17" name="Picture Placeholder 16" descr="A diagram of a renewable energy source&#10;&#10;AI-generated content may be incorrect.">
            <a:extLst>
              <a:ext uri="{FF2B5EF4-FFF2-40B4-BE49-F238E27FC236}">
                <a16:creationId xmlns:a16="http://schemas.microsoft.com/office/drawing/2014/main" id="{B5EDE2B9-412F-CB46-D11D-225E5450A2C3}"/>
              </a:ext>
            </a:extLst>
          </p:cNvPr>
          <p:cNvPicPr>
            <a:picLocks noGrp="1" noChangeAspect="1"/>
          </p:cNvPicPr>
          <p:nvPr>
            <p:ph type="pic" sz="quarter" idx="19"/>
          </p:nvPr>
        </p:nvPicPr>
        <p:blipFill>
          <a:blip r:embed="rId3"/>
          <a:srcRect l="10719" r="10719"/>
          <a:stretch>
            <a:fillRect/>
          </a:stretch>
        </p:blipFill>
        <p:spPr>
          <a:xfrm>
            <a:off x="8276823" y="2827833"/>
            <a:ext cx="3120000" cy="3120000"/>
          </a:xfrm>
        </p:spPr>
      </p:pic>
      <p:sp>
        <p:nvSpPr>
          <p:cNvPr id="4" name="Tijdelijke aanduiding voor tekst 3"/>
          <p:cNvSpPr>
            <a:spLocks noGrp="1"/>
          </p:cNvSpPr>
          <p:nvPr>
            <p:ph type="body" sz="quarter" idx="20"/>
          </p:nvPr>
        </p:nvSpPr>
        <p:spPr>
          <a:xfrm>
            <a:off x="674474" y="1398052"/>
            <a:ext cx="11180975" cy="440827"/>
          </a:xfrm>
        </p:spPr>
        <p:txBody>
          <a:bodyPr vert="horz" lIns="91440" tIns="45720" rIns="91440" bIns="45720" rtlCol="0" anchor="t">
            <a:normAutofit/>
          </a:bodyPr>
          <a:lstStyle/>
          <a:p>
            <a:pPr algn="ctr"/>
            <a:r>
              <a:rPr lang="en-NZ" sz="2400" b="1" dirty="0">
                <a:ea typeface="Verdana"/>
                <a:cs typeface="Calibri"/>
              </a:rPr>
              <a:t>Governance and policy </a:t>
            </a:r>
            <a:r>
              <a:rPr lang="en-NZ" sz="2400" b="1">
                <a:ea typeface="Verdana"/>
                <a:cs typeface="Calibri"/>
              </a:rPr>
              <a:t>issues</a:t>
            </a:r>
            <a:r>
              <a:rPr lang="en-NZ" sz="2400" b="1" dirty="0">
                <a:ea typeface="Verdana"/>
                <a:cs typeface="Calibri"/>
              </a:rPr>
              <a:t> in the North Sea</a:t>
            </a:r>
            <a:endParaRPr lang="en-AU" sz="2400" dirty="0">
              <a:effectLst/>
              <a:ea typeface="Verdana"/>
              <a:cs typeface="Calibri"/>
            </a:endParaRPr>
          </a:p>
        </p:txBody>
      </p:sp>
      <p:sp>
        <p:nvSpPr>
          <p:cNvPr id="5" name="Tijdelijke aanduiding voor tekst 4"/>
          <p:cNvSpPr>
            <a:spLocks noGrp="1"/>
          </p:cNvSpPr>
          <p:nvPr>
            <p:ph type="body" sz="quarter" idx="21"/>
          </p:nvPr>
        </p:nvSpPr>
        <p:spPr/>
        <p:txBody>
          <a:bodyPr vert="horz" lIns="91440" tIns="45720" rIns="91440" bIns="45720" rtlCol="0" anchor="t">
            <a:normAutofit/>
          </a:bodyPr>
          <a:lstStyle/>
          <a:p>
            <a:pPr algn="ctr"/>
            <a:r>
              <a:rPr lang="en-GB" sz="2100" i="1" dirty="0"/>
              <a:t>18 August 2025, Dr. </a:t>
            </a:r>
            <a:r>
              <a:rPr lang="nl-NL" altLang="nl-NL" sz="2100" i="1" dirty="0">
                <a:latin typeface="Arial"/>
                <a:cs typeface="Arial"/>
              </a:rPr>
              <a:t>Helena </a:t>
            </a:r>
            <a:r>
              <a:rPr lang="nl-NL" altLang="nl-NL" sz="2100" i="1" err="1">
                <a:latin typeface="Arial"/>
                <a:cs typeface="Arial"/>
              </a:rPr>
              <a:t>Solman</a:t>
            </a:r>
            <a:r>
              <a:rPr lang="nl-NL" altLang="nl-NL" sz="2100" i="1" dirty="0">
                <a:latin typeface="Arial"/>
                <a:cs typeface="Arial"/>
              </a:rPr>
              <a:t>, Wageningen University</a:t>
            </a:r>
            <a:endParaRPr lang="en-GB" sz="2100" i="1">
              <a:latin typeface="Arial"/>
              <a:cs typeface="Arial"/>
            </a:endParaRPr>
          </a:p>
        </p:txBody>
      </p:sp>
      <p:sp>
        <p:nvSpPr>
          <p:cNvPr id="7" name="Title 6">
            <a:extLst>
              <a:ext uri="{FF2B5EF4-FFF2-40B4-BE49-F238E27FC236}">
                <a16:creationId xmlns:a16="http://schemas.microsoft.com/office/drawing/2014/main" id="{02763D57-5986-2148-12D7-9A28820AEC63}"/>
              </a:ext>
            </a:extLst>
          </p:cNvPr>
          <p:cNvSpPr>
            <a:spLocks noGrp="1"/>
          </p:cNvSpPr>
          <p:nvPr>
            <p:ph type="title"/>
          </p:nvPr>
        </p:nvSpPr>
        <p:spPr>
          <a:xfrm>
            <a:off x="713358" y="580032"/>
            <a:ext cx="11107200" cy="813736"/>
          </a:xfrm>
        </p:spPr>
        <p:txBody>
          <a:bodyPr>
            <a:normAutofit/>
          </a:bodyPr>
          <a:lstStyle/>
          <a:p>
            <a:pPr algn="ctr"/>
            <a:r>
              <a:rPr lang="en-NZ" sz="4000" b="1" dirty="0">
                <a:ea typeface="Verdana" panose="020B0604030504040204" pitchFamily="34" charset="0"/>
                <a:cs typeface="Calibri" panose="020F0502020204030204" pitchFamily="34" charset="0"/>
              </a:rPr>
              <a:t>Offshore wind farms and biodiversity</a:t>
            </a:r>
            <a:endParaRPr lang="en-AU" sz="4000" dirty="0">
              <a:effectLst/>
              <a:ea typeface="Verdana" panose="020B0604030504040204" pitchFamily="34" charset="0"/>
              <a:cs typeface="Times New Roman" panose="02020603050405020304" pitchFamily="18" charset="0"/>
            </a:endParaRPr>
          </a:p>
        </p:txBody>
      </p:sp>
      <p:pic>
        <p:nvPicPr>
          <p:cNvPr id="16" name="Picture 15" descr="A light bulb with a windmill in it&#10;&#10;AI-generated content may be incorrect.">
            <a:extLst>
              <a:ext uri="{FF2B5EF4-FFF2-40B4-BE49-F238E27FC236}">
                <a16:creationId xmlns:a16="http://schemas.microsoft.com/office/drawing/2014/main" id="{1DA2834E-E551-4F01-4993-E7ABDED44529}"/>
              </a:ext>
            </a:extLst>
          </p:cNvPr>
          <p:cNvPicPr>
            <a:picLocks noChangeAspect="1"/>
          </p:cNvPicPr>
          <p:nvPr/>
        </p:nvPicPr>
        <p:blipFill>
          <a:blip r:embed="rId4"/>
          <a:stretch>
            <a:fillRect/>
          </a:stretch>
        </p:blipFill>
        <p:spPr>
          <a:xfrm>
            <a:off x="3741663" y="3236395"/>
            <a:ext cx="4354255" cy="2706651"/>
          </a:xfrm>
          <a:prstGeom prst="rect">
            <a:avLst/>
          </a:prstGeom>
        </p:spPr>
      </p:pic>
    </p:spTree>
    <p:extLst>
      <p:ext uri="{BB962C8B-B14F-4D97-AF65-F5344CB8AC3E}">
        <p14:creationId xmlns:p14="http://schemas.microsoft.com/office/powerpoint/2010/main" val="1983885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EECD-062C-7663-EB44-E7C3C0DFC072}"/>
              </a:ext>
            </a:extLst>
          </p:cNvPr>
          <p:cNvSpPr>
            <a:spLocks noGrp="1"/>
          </p:cNvSpPr>
          <p:nvPr>
            <p:ph type="title"/>
          </p:nvPr>
        </p:nvSpPr>
        <p:spPr/>
        <p:txBody>
          <a:bodyPr>
            <a:normAutofit/>
          </a:bodyPr>
          <a:lstStyle/>
          <a:p>
            <a:r>
              <a:rPr lang="en-US" sz="4000" b="1" dirty="0">
                <a:solidFill>
                  <a:srgbClr val="424242"/>
                </a:solidFill>
              </a:rPr>
              <a:t>Dutch Offshore Wind Tender: </a:t>
            </a:r>
            <a:r>
              <a:rPr lang="en-US" sz="4000" b="1" dirty="0"/>
              <a:t>Ecology</a:t>
            </a:r>
            <a:r>
              <a:rPr lang="en-US" sz="4000" b="1" dirty="0">
                <a:solidFill>
                  <a:srgbClr val="424242"/>
                </a:solidFill>
              </a:rPr>
              <a:t> in Focus</a:t>
            </a:r>
            <a:endParaRPr lang="en-US" sz="4000" b="1"/>
          </a:p>
        </p:txBody>
      </p:sp>
      <p:sp>
        <p:nvSpPr>
          <p:cNvPr id="3" name="Content Placeholder 2">
            <a:extLst>
              <a:ext uri="{FF2B5EF4-FFF2-40B4-BE49-F238E27FC236}">
                <a16:creationId xmlns:a16="http://schemas.microsoft.com/office/drawing/2014/main" id="{54339883-87A3-523F-0C8A-0C167B72F574}"/>
              </a:ext>
            </a:extLst>
          </p:cNvPr>
          <p:cNvSpPr>
            <a:spLocks noGrp="1"/>
          </p:cNvSpPr>
          <p:nvPr>
            <p:ph idx="1"/>
          </p:nvPr>
        </p:nvSpPr>
        <p:spPr>
          <a:xfrm>
            <a:off x="314325" y="1699393"/>
            <a:ext cx="5669888" cy="5029078"/>
          </a:xfrm>
        </p:spPr>
        <p:txBody>
          <a:bodyPr vert="horz" lIns="91440" tIns="45720" rIns="91440" bIns="45720" rtlCol="0" anchor="t">
            <a:noAutofit/>
          </a:bodyPr>
          <a:lstStyle/>
          <a:p>
            <a:pPr marL="0" indent="0">
              <a:buNone/>
            </a:pPr>
            <a:endParaRPr lang="en-US" sz="1800" dirty="0">
              <a:ea typeface="+mn-lt"/>
              <a:cs typeface="+mn-lt"/>
            </a:endParaRPr>
          </a:p>
          <a:p>
            <a:pPr marL="0" indent="0">
              <a:buNone/>
            </a:pPr>
            <a:r>
              <a:rPr lang="en-US" sz="1800" dirty="0">
                <a:ea typeface="+mn-lt"/>
                <a:cs typeface="+mn-lt"/>
              </a:rPr>
              <a:t>Tenders managed by </a:t>
            </a:r>
            <a:r>
              <a:rPr lang="en-US" sz="1800" b="1" dirty="0">
                <a:ea typeface="+mn-lt"/>
                <a:cs typeface="+mn-lt"/>
              </a:rPr>
              <a:t>RVO</a:t>
            </a:r>
            <a:r>
              <a:rPr lang="en-US" sz="1800" dirty="0">
                <a:ea typeface="+mn-lt"/>
                <a:cs typeface="+mn-lt"/>
              </a:rPr>
              <a:t> follow a structured 7-phase process.</a:t>
            </a:r>
            <a:endParaRPr lang="en-US" sz="1800"/>
          </a:p>
          <a:p>
            <a:pPr marL="0" indent="0">
              <a:buNone/>
            </a:pPr>
            <a:r>
              <a:rPr lang="en-US" sz="1800" b="1" dirty="0">
                <a:ea typeface="+mn-lt"/>
                <a:cs typeface="+mn-lt"/>
              </a:rPr>
              <a:t>Tender Highlights</a:t>
            </a:r>
            <a:endParaRPr lang="en-US" sz="1800"/>
          </a:p>
          <a:p>
            <a:r>
              <a:rPr lang="en-US" sz="1800" dirty="0">
                <a:ea typeface="+mn-lt"/>
                <a:cs typeface="+mn-lt"/>
              </a:rPr>
              <a:t>Permits awarded via competitive tenders</a:t>
            </a:r>
            <a:endParaRPr lang="en-US" sz="1800"/>
          </a:p>
          <a:p>
            <a:r>
              <a:rPr lang="en-US" sz="1800" dirty="0">
                <a:ea typeface="+mn-lt"/>
                <a:cs typeface="+mn-lt"/>
              </a:rPr>
              <a:t>Evaluation includes </a:t>
            </a:r>
            <a:r>
              <a:rPr lang="en-US" sz="1800" b="1" dirty="0">
                <a:ea typeface="+mn-lt"/>
                <a:cs typeface="+mn-lt"/>
              </a:rPr>
              <a:t>qualitative criteria</a:t>
            </a:r>
            <a:r>
              <a:rPr lang="en-US" sz="1800" dirty="0">
                <a:ea typeface="+mn-lt"/>
                <a:cs typeface="+mn-lt"/>
              </a:rPr>
              <a:t>, not just price.</a:t>
            </a:r>
            <a:endParaRPr lang="en-US" sz="1800"/>
          </a:p>
          <a:p>
            <a:r>
              <a:rPr lang="en-US" sz="1800" dirty="0">
                <a:ea typeface="+mn-lt"/>
                <a:cs typeface="+mn-lt"/>
              </a:rPr>
              <a:t>Ecology now plays a </a:t>
            </a:r>
            <a:r>
              <a:rPr lang="en-US" sz="1800" b="1" dirty="0">
                <a:ea typeface="+mn-lt"/>
                <a:cs typeface="+mn-lt"/>
              </a:rPr>
              <a:t>central role</a:t>
            </a:r>
            <a:r>
              <a:rPr lang="en-US" sz="1800" dirty="0">
                <a:ea typeface="+mn-lt"/>
                <a:cs typeface="+mn-lt"/>
              </a:rPr>
              <a:t> in bid evaluation.</a:t>
            </a:r>
            <a:endParaRPr lang="en-US" sz="1800"/>
          </a:p>
          <a:p>
            <a:pPr marL="0" indent="0">
              <a:buNone/>
            </a:pPr>
            <a:r>
              <a:rPr lang="en-US" sz="1800" b="1" dirty="0">
                <a:ea typeface="+mn-lt"/>
                <a:cs typeface="+mn-lt"/>
              </a:rPr>
              <a:t>Ecological Emphasis</a:t>
            </a:r>
            <a:endParaRPr lang="en-US" sz="1800"/>
          </a:p>
          <a:p>
            <a:r>
              <a:rPr lang="en-US" sz="1800" dirty="0">
                <a:ea typeface="+mn-lt"/>
                <a:cs typeface="+mn-lt"/>
              </a:rPr>
              <a:t>Criteria include:</a:t>
            </a:r>
            <a:endParaRPr lang="en-US" sz="1800"/>
          </a:p>
          <a:p>
            <a:pPr lvl="1"/>
            <a:r>
              <a:rPr lang="en-US" sz="1800" dirty="0">
                <a:ea typeface="+mn-lt"/>
                <a:cs typeface="+mn-lt"/>
              </a:rPr>
              <a:t>Impact on </a:t>
            </a:r>
            <a:r>
              <a:rPr lang="en-US" sz="1800" b="1" dirty="0">
                <a:ea typeface="+mn-lt"/>
                <a:cs typeface="+mn-lt"/>
              </a:rPr>
              <a:t>marine ecosystems</a:t>
            </a:r>
            <a:endParaRPr lang="en-US" sz="1800"/>
          </a:p>
          <a:p>
            <a:pPr lvl="1"/>
            <a:r>
              <a:rPr lang="en-US" sz="1800" b="1" dirty="0">
                <a:ea typeface="+mn-lt"/>
                <a:cs typeface="+mn-lt"/>
              </a:rPr>
              <a:t>Bird migration</a:t>
            </a:r>
            <a:r>
              <a:rPr lang="en-US" sz="1800" dirty="0">
                <a:ea typeface="+mn-lt"/>
                <a:cs typeface="+mn-lt"/>
              </a:rPr>
              <a:t> and underwater noise</a:t>
            </a:r>
            <a:endParaRPr lang="en-US" sz="1800"/>
          </a:p>
          <a:p>
            <a:pPr lvl="1"/>
            <a:r>
              <a:rPr lang="en-US" sz="1800" b="1" dirty="0">
                <a:ea typeface="+mn-lt"/>
                <a:cs typeface="+mn-lt"/>
              </a:rPr>
              <a:t>Habitat protection</a:t>
            </a:r>
            <a:r>
              <a:rPr lang="en-US" sz="1800" dirty="0">
                <a:ea typeface="+mn-lt"/>
                <a:cs typeface="+mn-lt"/>
              </a:rPr>
              <a:t> and restoration</a:t>
            </a:r>
            <a:endParaRPr lang="en-US" sz="1800"/>
          </a:p>
          <a:p>
            <a:r>
              <a:rPr lang="en-US" sz="1800" dirty="0">
                <a:ea typeface="+mn-lt"/>
                <a:cs typeface="+mn-lt"/>
              </a:rPr>
              <a:t>Bidders must propose </a:t>
            </a:r>
            <a:r>
              <a:rPr lang="en-US" sz="1800" b="1" dirty="0">
                <a:ea typeface="+mn-lt"/>
                <a:cs typeface="+mn-lt"/>
              </a:rPr>
              <a:t>ecological monitoring</a:t>
            </a:r>
            <a:r>
              <a:rPr lang="en-US" sz="1800" dirty="0">
                <a:ea typeface="+mn-lt"/>
                <a:cs typeface="+mn-lt"/>
              </a:rPr>
              <a:t> and innovation</a:t>
            </a:r>
            <a:endParaRPr lang="en-US" sz="1800" dirty="0"/>
          </a:p>
          <a:p>
            <a:endParaRPr lang="en-US" dirty="0">
              <a:solidFill>
                <a:srgbClr val="000000"/>
              </a:solidFill>
            </a:endParaRPr>
          </a:p>
        </p:txBody>
      </p:sp>
      <p:sp>
        <p:nvSpPr>
          <p:cNvPr id="4" name="TextBox 3">
            <a:extLst>
              <a:ext uri="{FF2B5EF4-FFF2-40B4-BE49-F238E27FC236}">
                <a16:creationId xmlns:a16="http://schemas.microsoft.com/office/drawing/2014/main" id="{05F15F46-75EB-ADD4-0094-60C0B36ADFA0}"/>
              </a:ext>
            </a:extLst>
          </p:cNvPr>
          <p:cNvSpPr txBox="1"/>
          <p:nvPr/>
        </p:nvSpPr>
        <p:spPr>
          <a:xfrm>
            <a:off x="5796224" y="1768510"/>
            <a:ext cx="5866561" cy="1754326"/>
          </a:xfrm>
          <a:custGeom>
            <a:avLst/>
            <a:gdLst>
              <a:gd name="connsiteX0" fmla="*/ 0 w 5866561"/>
              <a:gd name="connsiteY0" fmla="*/ 0 h 1754326"/>
              <a:gd name="connsiteX1" fmla="*/ 593175 w 5866561"/>
              <a:gd name="connsiteY1" fmla="*/ 0 h 1754326"/>
              <a:gd name="connsiteX2" fmla="*/ 1127683 w 5866561"/>
              <a:gd name="connsiteY2" fmla="*/ 0 h 1754326"/>
              <a:gd name="connsiteX3" fmla="*/ 1662192 w 5866561"/>
              <a:gd name="connsiteY3" fmla="*/ 0 h 1754326"/>
              <a:gd name="connsiteX4" fmla="*/ 2138036 w 5866561"/>
              <a:gd name="connsiteY4" fmla="*/ 0 h 1754326"/>
              <a:gd name="connsiteX5" fmla="*/ 2613879 w 5866561"/>
              <a:gd name="connsiteY5" fmla="*/ 0 h 1754326"/>
              <a:gd name="connsiteX6" fmla="*/ 3089722 w 5866561"/>
              <a:gd name="connsiteY6" fmla="*/ 0 h 1754326"/>
              <a:gd name="connsiteX7" fmla="*/ 3800228 w 5866561"/>
              <a:gd name="connsiteY7" fmla="*/ 0 h 1754326"/>
              <a:gd name="connsiteX8" fmla="*/ 4276071 w 5866561"/>
              <a:gd name="connsiteY8" fmla="*/ 0 h 1754326"/>
              <a:gd name="connsiteX9" fmla="*/ 4810580 w 5866561"/>
              <a:gd name="connsiteY9" fmla="*/ 0 h 1754326"/>
              <a:gd name="connsiteX10" fmla="*/ 5866561 w 5866561"/>
              <a:gd name="connsiteY10" fmla="*/ 0 h 1754326"/>
              <a:gd name="connsiteX11" fmla="*/ 5866561 w 5866561"/>
              <a:gd name="connsiteY11" fmla="*/ 619862 h 1754326"/>
              <a:gd name="connsiteX12" fmla="*/ 5866561 w 5866561"/>
              <a:gd name="connsiteY12" fmla="*/ 1169551 h 1754326"/>
              <a:gd name="connsiteX13" fmla="*/ 5866561 w 5866561"/>
              <a:gd name="connsiteY13" fmla="*/ 1754326 h 1754326"/>
              <a:gd name="connsiteX14" fmla="*/ 5156055 w 5866561"/>
              <a:gd name="connsiteY14" fmla="*/ 1754326 h 1754326"/>
              <a:gd name="connsiteX15" fmla="*/ 4445550 w 5866561"/>
              <a:gd name="connsiteY15" fmla="*/ 1754326 h 1754326"/>
              <a:gd name="connsiteX16" fmla="*/ 3852375 w 5866561"/>
              <a:gd name="connsiteY16" fmla="*/ 1754326 h 1754326"/>
              <a:gd name="connsiteX17" fmla="*/ 3083204 w 5866561"/>
              <a:gd name="connsiteY17" fmla="*/ 1754326 h 1754326"/>
              <a:gd name="connsiteX18" fmla="*/ 2548695 w 5866561"/>
              <a:gd name="connsiteY18" fmla="*/ 1754326 h 1754326"/>
              <a:gd name="connsiteX19" fmla="*/ 1955520 w 5866561"/>
              <a:gd name="connsiteY19" fmla="*/ 1754326 h 1754326"/>
              <a:gd name="connsiteX20" fmla="*/ 1303680 w 5866561"/>
              <a:gd name="connsiteY20" fmla="*/ 1754326 h 1754326"/>
              <a:gd name="connsiteX21" fmla="*/ 710506 w 5866561"/>
              <a:gd name="connsiteY21" fmla="*/ 1754326 h 1754326"/>
              <a:gd name="connsiteX22" fmla="*/ 0 w 5866561"/>
              <a:gd name="connsiteY22" fmla="*/ 1754326 h 1754326"/>
              <a:gd name="connsiteX23" fmla="*/ 0 w 5866561"/>
              <a:gd name="connsiteY23" fmla="*/ 1169551 h 1754326"/>
              <a:gd name="connsiteX24" fmla="*/ 0 w 5866561"/>
              <a:gd name="connsiteY24" fmla="*/ 619862 h 1754326"/>
              <a:gd name="connsiteX25" fmla="*/ 0 w 5866561"/>
              <a:gd name="connsiteY25"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66561" h="1754326" extrusionOk="0">
                <a:moveTo>
                  <a:pt x="0" y="0"/>
                </a:moveTo>
                <a:cubicBezTo>
                  <a:pt x="166433" y="25232"/>
                  <a:pt x="300467" y="5982"/>
                  <a:pt x="593175" y="0"/>
                </a:cubicBezTo>
                <a:cubicBezTo>
                  <a:pt x="885884" y="-5982"/>
                  <a:pt x="943977" y="22473"/>
                  <a:pt x="1127683" y="0"/>
                </a:cubicBezTo>
                <a:cubicBezTo>
                  <a:pt x="1311389" y="-22473"/>
                  <a:pt x="1511191" y="-26509"/>
                  <a:pt x="1662192" y="0"/>
                </a:cubicBezTo>
                <a:cubicBezTo>
                  <a:pt x="1813193" y="26509"/>
                  <a:pt x="1912731" y="-15953"/>
                  <a:pt x="2138036" y="0"/>
                </a:cubicBezTo>
                <a:cubicBezTo>
                  <a:pt x="2363341" y="15953"/>
                  <a:pt x="2376929" y="8266"/>
                  <a:pt x="2613879" y="0"/>
                </a:cubicBezTo>
                <a:cubicBezTo>
                  <a:pt x="2850829" y="-8266"/>
                  <a:pt x="2980722" y="-8374"/>
                  <a:pt x="3089722" y="0"/>
                </a:cubicBezTo>
                <a:cubicBezTo>
                  <a:pt x="3198722" y="8374"/>
                  <a:pt x="3502330" y="-24820"/>
                  <a:pt x="3800228" y="0"/>
                </a:cubicBezTo>
                <a:cubicBezTo>
                  <a:pt x="4098126" y="24820"/>
                  <a:pt x="4171994" y="-23273"/>
                  <a:pt x="4276071" y="0"/>
                </a:cubicBezTo>
                <a:cubicBezTo>
                  <a:pt x="4380148" y="23273"/>
                  <a:pt x="4552275" y="-20821"/>
                  <a:pt x="4810580" y="0"/>
                </a:cubicBezTo>
                <a:cubicBezTo>
                  <a:pt x="5068885" y="20821"/>
                  <a:pt x="5524743" y="39733"/>
                  <a:pt x="5866561" y="0"/>
                </a:cubicBezTo>
                <a:cubicBezTo>
                  <a:pt x="5843547" y="135394"/>
                  <a:pt x="5864750" y="453201"/>
                  <a:pt x="5866561" y="619862"/>
                </a:cubicBezTo>
                <a:cubicBezTo>
                  <a:pt x="5868372" y="786523"/>
                  <a:pt x="5889434" y="985405"/>
                  <a:pt x="5866561" y="1169551"/>
                </a:cubicBezTo>
                <a:cubicBezTo>
                  <a:pt x="5843688" y="1353697"/>
                  <a:pt x="5856458" y="1493679"/>
                  <a:pt x="5866561" y="1754326"/>
                </a:cubicBezTo>
                <a:cubicBezTo>
                  <a:pt x="5686717" y="1782003"/>
                  <a:pt x="5299307" y="1729470"/>
                  <a:pt x="5156055" y="1754326"/>
                </a:cubicBezTo>
                <a:cubicBezTo>
                  <a:pt x="5012803" y="1779182"/>
                  <a:pt x="4761157" y="1723279"/>
                  <a:pt x="4445550" y="1754326"/>
                </a:cubicBezTo>
                <a:cubicBezTo>
                  <a:pt x="4129943" y="1785373"/>
                  <a:pt x="3994592" y="1730174"/>
                  <a:pt x="3852375" y="1754326"/>
                </a:cubicBezTo>
                <a:cubicBezTo>
                  <a:pt x="3710159" y="1778478"/>
                  <a:pt x="3309758" y="1730160"/>
                  <a:pt x="3083204" y="1754326"/>
                </a:cubicBezTo>
                <a:cubicBezTo>
                  <a:pt x="2856650" y="1778492"/>
                  <a:pt x="2748756" y="1752262"/>
                  <a:pt x="2548695" y="1754326"/>
                </a:cubicBezTo>
                <a:cubicBezTo>
                  <a:pt x="2348634" y="1756390"/>
                  <a:pt x="2232766" y="1776017"/>
                  <a:pt x="1955520" y="1754326"/>
                </a:cubicBezTo>
                <a:cubicBezTo>
                  <a:pt x="1678275" y="1732635"/>
                  <a:pt x="1458700" y="1728574"/>
                  <a:pt x="1303680" y="1754326"/>
                </a:cubicBezTo>
                <a:cubicBezTo>
                  <a:pt x="1148660" y="1780078"/>
                  <a:pt x="870027" y="1781425"/>
                  <a:pt x="710506" y="1754326"/>
                </a:cubicBezTo>
                <a:cubicBezTo>
                  <a:pt x="550985" y="1727227"/>
                  <a:pt x="277260" y="1745848"/>
                  <a:pt x="0" y="1754326"/>
                </a:cubicBezTo>
                <a:cubicBezTo>
                  <a:pt x="17116" y="1581485"/>
                  <a:pt x="14195" y="1396027"/>
                  <a:pt x="0" y="1169551"/>
                </a:cubicBezTo>
                <a:cubicBezTo>
                  <a:pt x="-14195" y="943076"/>
                  <a:pt x="-975" y="860832"/>
                  <a:pt x="0" y="619862"/>
                </a:cubicBezTo>
                <a:cubicBezTo>
                  <a:pt x="975" y="378892"/>
                  <a:pt x="-18022" y="158918"/>
                  <a:pt x="0" y="0"/>
                </a:cubicBezTo>
                <a:close/>
              </a:path>
            </a:pathLst>
          </a:custGeom>
          <a:noFill/>
          <a:ln>
            <a:solidFill>
              <a:srgbClr val="4472C4"/>
            </a:solidFill>
            <a:extLst>
              <a:ext uri="{C807C97D-BFC1-408E-A445-0C87EB9F89A2}">
                <ask:lineSketchStyleProps xmlns:ask="http://schemas.microsoft.com/office/drawing/2018/sketchyshapes" sd="3499211612">
                  <a:prstGeom prst="rect">
                    <a:avLst/>
                  </a:prstGeom>
                  <ask:type>
                    <ask:lineSketchFreehand/>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424242"/>
                </a:solidFill>
                <a:cs typeface="Arial"/>
              </a:rPr>
              <a:t>Interesting Facts</a:t>
            </a:r>
            <a:r>
              <a:rPr lang="en-US" dirty="0">
                <a:cs typeface="Arial"/>
              </a:rPr>
              <a:t>​</a:t>
            </a:r>
            <a:endParaRPr lang="en-US"/>
          </a:p>
          <a:p>
            <a:pPr marL="228600" indent="-228600">
              <a:buFont typeface=""/>
              <a:buChar char="•"/>
            </a:pPr>
            <a:r>
              <a:rPr lang="en-US" dirty="0">
                <a:solidFill>
                  <a:srgbClr val="424242"/>
                </a:solidFill>
                <a:cs typeface="Arial"/>
              </a:rPr>
              <a:t>Dutch offshore wind farms have been </a:t>
            </a:r>
            <a:r>
              <a:rPr lang="en-US" b="1" dirty="0">
                <a:solidFill>
                  <a:srgbClr val="424242"/>
                </a:solidFill>
                <a:cs typeface="Arial"/>
              </a:rPr>
              <a:t>subsidy-free</a:t>
            </a:r>
            <a:r>
              <a:rPr lang="en-US" dirty="0">
                <a:solidFill>
                  <a:srgbClr val="424242"/>
                </a:solidFill>
                <a:cs typeface="Arial"/>
              </a:rPr>
              <a:t> since 2019.</a:t>
            </a:r>
            <a:r>
              <a:rPr lang="en-US" dirty="0">
                <a:cs typeface="Arial"/>
              </a:rPr>
              <a:t>​</a:t>
            </a:r>
          </a:p>
          <a:p>
            <a:pPr marL="228600" indent="-228600">
              <a:buFont typeface=""/>
              <a:buChar char="•"/>
            </a:pPr>
            <a:r>
              <a:rPr lang="en-US" dirty="0">
                <a:solidFill>
                  <a:srgbClr val="424242"/>
                </a:solidFill>
                <a:cs typeface="Arial"/>
              </a:rPr>
              <a:t>The </a:t>
            </a:r>
            <a:r>
              <a:rPr lang="en-US" b="1" dirty="0">
                <a:solidFill>
                  <a:srgbClr val="424242"/>
                </a:solidFill>
                <a:cs typeface="Arial"/>
              </a:rPr>
              <a:t>IJmuiden Ver</a:t>
            </a:r>
            <a:r>
              <a:rPr lang="en-US" dirty="0">
                <a:solidFill>
                  <a:srgbClr val="424242"/>
                </a:solidFill>
                <a:cs typeface="Arial"/>
              </a:rPr>
              <a:t> tender included circularity and CSR.</a:t>
            </a:r>
            <a:r>
              <a:rPr lang="en-US" dirty="0">
                <a:cs typeface="Arial"/>
              </a:rPr>
              <a:t>​</a:t>
            </a:r>
          </a:p>
          <a:p>
            <a:pPr marL="228600" indent="-228600">
              <a:buFont typeface=""/>
              <a:buChar char="•"/>
            </a:pPr>
            <a:r>
              <a:rPr lang="en-US" dirty="0">
                <a:solidFill>
                  <a:srgbClr val="424242"/>
                </a:solidFill>
                <a:cs typeface="Arial"/>
              </a:rPr>
              <a:t>Ecology can </a:t>
            </a:r>
            <a:r>
              <a:rPr lang="en-US" b="1" dirty="0">
                <a:solidFill>
                  <a:srgbClr val="424242"/>
                </a:solidFill>
                <a:cs typeface="Arial"/>
              </a:rPr>
              <a:t>outweigh price</a:t>
            </a:r>
            <a:r>
              <a:rPr lang="en-US" dirty="0">
                <a:solidFill>
                  <a:srgbClr val="424242"/>
                </a:solidFill>
                <a:cs typeface="Arial"/>
              </a:rPr>
              <a:t> in some tenders—policy shift!</a:t>
            </a:r>
          </a:p>
        </p:txBody>
      </p:sp>
      <p:sp>
        <p:nvSpPr>
          <p:cNvPr id="5" name="TextBox 4">
            <a:extLst>
              <a:ext uri="{FF2B5EF4-FFF2-40B4-BE49-F238E27FC236}">
                <a16:creationId xmlns:a16="http://schemas.microsoft.com/office/drawing/2014/main" id="{9D1D310A-39DE-0916-A1BA-059A8126E4F9}"/>
              </a:ext>
            </a:extLst>
          </p:cNvPr>
          <p:cNvSpPr txBox="1"/>
          <p:nvPr/>
        </p:nvSpPr>
        <p:spPr>
          <a:xfrm>
            <a:off x="5980444" y="3769807"/>
            <a:ext cx="2743200" cy="923330"/>
          </a:xfrm>
          <a:custGeom>
            <a:avLst/>
            <a:gdLst>
              <a:gd name="connsiteX0" fmla="*/ 0 w 2743200"/>
              <a:gd name="connsiteY0" fmla="*/ 0 h 923330"/>
              <a:gd name="connsiteX1" fmla="*/ 603504 w 2743200"/>
              <a:gd name="connsiteY1" fmla="*/ 0 h 923330"/>
              <a:gd name="connsiteX2" fmla="*/ 1069848 w 2743200"/>
              <a:gd name="connsiteY2" fmla="*/ 0 h 923330"/>
              <a:gd name="connsiteX3" fmla="*/ 1645920 w 2743200"/>
              <a:gd name="connsiteY3" fmla="*/ 0 h 923330"/>
              <a:gd name="connsiteX4" fmla="*/ 2194560 w 2743200"/>
              <a:gd name="connsiteY4" fmla="*/ 0 h 923330"/>
              <a:gd name="connsiteX5" fmla="*/ 2743200 w 2743200"/>
              <a:gd name="connsiteY5" fmla="*/ 0 h 923330"/>
              <a:gd name="connsiteX6" fmla="*/ 2743200 w 2743200"/>
              <a:gd name="connsiteY6" fmla="*/ 480132 h 923330"/>
              <a:gd name="connsiteX7" fmla="*/ 2743200 w 2743200"/>
              <a:gd name="connsiteY7" fmla="*/ 923330 h 923330"/>
              <a:gd name="connsiteX8" fmla="*/ 2221992 w 2743200"/>
              <a:gd name="connsiteY8" fmla="*/ 923330 h 923330"/>
              <a:gd name="connsiteX9" fmla="*/ 1645920 w 2743200"/>
              <a:gd name="connsiteY9" fmla="*/ 923330 h 923330"/>
              <a:gd name="connsiteX10" fmla="*/ 1097280 w 2743200"/>
              <a:gd name="connsiteY10" fmla="*/ 923330 h 923330"/>
              <a:gd name="connsiteX11" fmla="*/ 521208 w 2743200"/>
              <a:gd name="connsiteY11" fmla="*/ 923330 h 923330"/>
              <a:gd name="connsiteX12" fmla="*/ 0 w 2743200"/>
              <a:gd name="connsiteY12" fmla="*/ 923330 h 923330"/>
              <a:gd name="connsiteX13" fmla="*/ 0 w 2743200"/>
              <a:gd name="connsiteY13" fmla="*/ 470898 h 923330"/>
              <a:gd name="connsiteX14" fmla="*/ 0 w 2743200"/>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923330" extrusionOk="0">
                <a:moveTo>
                  <a:pt x="0" y="0"/>
                </a:moveTo>
                <a:cubicBezTo>
                  <a:pt x="286570" y="-65013"/>
                  <a:pt x="421005" y="58536"/>
                  <a:pt x="603504" y="0"/>
                </a:cubicBezTo>
                <a:cubicBezTo>
                  <a:pt x="786003" y="-58536"/>
                  <a:pt x="838585" y="43478"/>
                  <a:pt x="1069848" y="0"/>
                </a:cubicBezTo>
                <a:cubicBezTo>
                  <a:pt x="1301111" y="-43478"/>
                  <a:pt x="1456237" y="1977"/>
                  <a:pt x="1645920" y="0"/>
                </a:cubicBezTo>
                <a:cubicBezTo>
                  <a:pt x="1835603" y="-1977"/>
                  <a:pt x="1982160" y="11321"/>
                  <a:pt x="2194560" y="0"/>
                </a:cubicBezTo>
                <a:cubicBezTo>
                  <a:pt x="2406960" y="-11321"/>
                  <a:pt x="2591649" y="28632"/>
                  <a:pt x="2743200" y="0"/>
                </a:cubicBezTo>
                <a:cubicBezTo>
                  <a:pt x="2754347" y="120213"/>
                  <a:pt x="2699819" y="316840"/>
                  <a:pt x="2743200" y="480132"/>
                </a:cubicBezTo>
                <a:cubicBezTo>
                  <a:pt x="2786581" y="643424"/>
                  <a:pt x="2701529" y="821787"/>
                  <a:pt x="2743200" y="923330"/>
                </a:cubicBezTo>
                <a:cubicBezTo>
                  <a:pt x="2496328" y="943509"/>
                  <a:pt x="2412651" y="861536"/>
                  <a:pt x="2221992" y="923330"/>
                </a:cubicBezTo>
                <a:cubicBezTo>
                  <a:pt x="2031333" y="985124"/>
                  <a:pt x="1901590" y="902516"/>
                  <a:pt x="1645920" y="923330"/>
                </a:cubicBezTo>
                <a:cubicBezTo>
                  <a:pt x="1390250" y="944144"/>
                  <a:pt x="1348841" y="898958"/>
                  <a:pt x="1097280" y="923330"/>
                </a:cubicBezTo>
                <a:cubicBezTo>
                  <a:pt x="845719" y="947702"/>
                  <a:pt x="704321" y="906848"/>
                  <a:pt x="521208" y="923330"/>
                </a:cubicBezTo>
                <a:cubicBezTo>
                  <a:pt x="338095" y="939812"/>
                  <a:pt x="116992" y="921399"/>
                  <a:pt x="0" y="923330"/>
                </a:cubicBezTo>
                <a:cubicBezTo>
                  <a:pt x="-7666" y="722450"/>
                  <a:pt x="34708" y="694588"/>
                  <a:pt x="0" y="470898"/>
                </a:cubicBezTo>
                <a:cubicBezTo>
                  <a:pt x="-34708" y="247208"/>
                  <a:pt x="39999" y="149786"/>
                  <a:pt x="0" y="0"/>
                </a:cubicBezTo>
                <a:close/>
              </a:path>
            </a:pathLst>
          </a:custGeom>
          <a:noFill/>
          <a:ln>
            <a:solidFill>
              <a:schemeClr val="tx1"/>
            </a:solidFill>
            <a:extLst>
              <a:ext uri="{C807C97D-BFC1-408E-A445-0C87EB9F89A2}">
                <ask:lineSketchStyleProps xmlns:ask="http://schemas.microsoft.com/office/drawing/2018/sketchyshapes" sd="2684616295">
                  <a:prstGeom prst="rect">
                    <a:avLst/>
                  </a:prstGeom>
                  <ask:type>
                    <ask:lineSketchScribble/>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How does awarding a permit for an offshore wind farm work? | RVO.nl</a:t>
            </a:r>
            <a:endParaRPr lang="en-US"/>
          </a:p>
        </p:txBody>
      </p:sp>
      <p:sp>
        <p:nvSpPr>
          <p:cNvPr id="6" name="TextBox 5">
            <a:extLst>
              <a:ext uri="{FF2B5EF4-FFF2-40B4-BE49-F238E27FC236}">
                <a16:creationId xmlns:a16="http://schemas.microsoft.com/office/drawing/2014/main" id="{3125E993-859A-7A3F-1A0A-625BF173E4F9}"/>
              </a:ext>
            </a:extLst>
          </p:cNvPr>
          <p:cNvSpPr txBox="1"/>
          <p:nvPr/>
        </p:nvSpPr>
        <p:spPr>
          <a:xfrm>
            <a:off x="5980444" y="5126334"/>
            <a:ext cx="2743200" cy="646331"/>
          </a:xfrm>
          <a:custGeom>
            <a:avLst/>
            <a:gdLst>
              <a:gd name="connsiteX0" fmla="*/ 0 w 2743200"/>
              <a:gd name="connsiteY0" fmla="*/ 0 h 646331"/>
              <a:gd name="connsiteX1" fmla="*/ 603504 w 2743200"/>
              <a:gd name="connsiteY1" fmla="*/ 0 h 646331"/>
              <a:gd name="connsiteX2" fmla="*/ 1207008 w 2743200"/>
              <a:gd name="connsiteY2" fmla="*/ 0 h 646331"/>
              <a:gd name="connsiteX3" fmla="*/ 1755648 w 2743200"/>
              <a:gd name="connsiteY3" fmla="*/ 0 h 646331"/>
              <a:gd name="connsiteX4" fmla="*/ 2221992 w 2743200"/>
              <a:gd name="connsiteY4" fmla="*/ 0 h 646331"/>
              <a:gd name="connsiteX5" fmla="*/ 2743200 w 2743200"/>
              <a:gd name="connsiteY5" fmla="*/ 0 h 646331"/>
              <a:gd name="connsiteX6" fmla="*/ 2743200 w 2743200"/>
              <a:gd name="connsiteY6" fmla="*/ 336092 h 646331"/>
              <a:gd name="connsiteX7" fmla="*/ 2743200 w 2743200"/>
              <a:gd name="connsiteY7" fmla="*/ 646331 h 646331"/>
              <a:gd name="connsiteX8" fmla="*/ 2194560 w 2743200"/>
              <a:gd name="connsiteY8" fmla="*/ 646331 h 646331"/>
              <a:gd name="connsiteX9" fmla="*/ 1728216 w 2743200"/>
              <a:gd name="connsiteY9" fmla="*/ 646331 h 646331"/>
              <a:gd name="connsiteX10" fmla="*/ 1207008 w 2743200"/>
              <a:gd name="connsiteY10" fmla="*/ 646331 h 646331"/>
              <a:gd name="connsiteX11" fmla="*/ 740664 w 2743200"/>
              <a:gd name="connsiteY11" fmla="*/ 646331 h 646331"/>
              <a:gd name="connsiteX12" fmla="*/ 0 w 2743200"/>
              <a:gd name="connsiteY12" fmla="*/ 646331 h 646331"/>
              <a:gd name="connsiteX13" fmla="*/ 0 w 2743200"/>
              <a:gd name="connsiteY13" fmla="*/ 316702 h 646331"/>
              <a:gd name="connsiteX14" fmla="*/ 0 w 2743200"/>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646331" extrusionOk="0">
                <a:moveTo>
                  <a:pt x="0" y="0"/>
                </a:moveTo>
                <a:cubicBezTo>
                  <a:pt x="153881" y="-10089"/>
                  <a:pt x="406759" y="26098"/>
                  <a:pt x="603504" y="0"/>
                </a:cubicBezTo>
                <a:cubicBezTo>
                  <a:pt x="800249" y="-26098"/>
                  <a:pt x="910546" y="68671"/>
                  <a:pt x="1207008" y="0"/>
                </a:cubicBezTo>
                <a:cubicBezTo>
                  <a:pt x="1503470" y="-68671"/>
                  <a:pt x="1611766" y="29201"/>
                  <a:pt x="1755648" y="0"/>
                </a:cubicBezTo>
                <a:cubicBezTo>
                  <a:pt x="1899530" y="-29201"/>
                  <a:pt x="2018320" y="46166"/>
                  <a:pt x="2221992" y="0"/>
                </a:cubicBezTo>
                <a:cubicBezTo>
                  <a:pt x="2425664" y="-46166"/>
                  <a:pt x="2549350" y="24646"/>
                  <a:pt x="2743200" y="0"/>
                </a:cubicBezTo>
                <a:cubicBezTo>
                  <a:pt x="2762731" y="165596"/>
                  <a:pt x="2713227" y="262135"/>
                  <a:pt x="2743200" y="336092"/>
                </a:cubicBezTo>
                <a:cubicBezTo>
                  <a:pt x="2773173" y="410049"/>
                  <a:pt x="2719731" y="526164"/>
                  <a:pt x="2743200" y="646331"/>
                </a:cubicBezTo>
                <a:cubicBezTo>
                  <a:pt x="2510518" y="652114"/>
                  <a:pt x="2358866" y="617148"/>
                  <a:pt x="2194560" y="646331"/>
                </a:cubicBezTo>
                <a:cubicBezTo>
                  <a:pt x="2030254" y="675514"/>
                  <a:pt x="1954438" y="629120"/>
                  <a:pt x="1728216" y="646331"/>
                </a:cubicBezTo>
                <a:cubicBezTo>
                  <a:pt x="1501994" y="663542"/>
                  <a:pt x="1336668" y="641227"/>
                  <a:pt x="1207008" y="646331"/>
                </a:cubicBezTo>
                <a:cubicBezTo>
                  <a:pt x="1077348" y="651435"/>
                  <a:pt x="960845" y="624412"/>
                  <a:pt x="740664" y="646331"/>
                </a:cubicBezTo>
                <a:cubicBezTo>
                  <a:pt x="520483" y="668250"/>
                  <a:pt x="217439" y="560449"/>
                  <a:pt x="0" y="646331"/>
                </a:cubicBezTo>
                <a:cubicBezTo>
                  <a:pt x="-38999" y="497144"/>
                  <a:pt x="5118" y="430892"/>
                  <a:pt x="0" y="316702"/>
                </a:cubicBezTo>
                <a:cubicBezTo>
                  <a:pt x="-5118" y="202512"/>
                  <a:pt x="26609" y="129353"/>
                  <a:pt x="0" y="0"/>
                </a:cubicBezTo>
                <a:close/>
              </a:path>
            </a:pathLst>
          </a:custGeom>
          <a:noFill/>
          <a:ln>
            <a:solidFill>
              <a:schemeClr val="tx1"/>
            </a:solidFill>
            <a:extLst>
              <a:ext uri="{C807C97D-BFC1-408E-A445-0C87EB9F89A2}">
                <ask:lineSketchStyleProps xmlns:ask="http://schemas.microsoft.com/office/drawing/2018/sketchyshapes" sd="2882150434">
                  <a:prstGeom prst="rect">
                    <a:avLst/>
                  </a:prstGeom>
                  <ask:type>
                    <ask:lineSketchScribble/>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3"/>
              </a:rPr>
              <a:t>Dutch wind farm zones: Offshorewind RVO</a:t>
            </a:r>
            <a:endParaRPr lang="en-US" dirty="0"/>
          </a:p>
        </p:txBody>
      </p:sp>
      <p:pic>
        <p:nvPicPr>
          <p:cNvPr id="7" name="Graphic 6" descr="Wind Turbines outline">
            <a:extLst>
              <a:ext uri="{FF2B5EF4-FFF2-40B4-BE49-F238E27FC236}">
                <a16:creationId xmlns:a16="http://schemas.microsoft.com/office/drawing/2014/main" id="{F92257EF-5E73-ABBE-73E5-D09BBDEBB2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05667" y="3863197"/>
            <a:ext cx="1949571" cy="2122097"/>
          </a:xfrm>
          <a:prstGeom prst="rect">
            <a:avLst/>
          </a:prstGeom>
        </p:spPr>
      </p:pic>
    </p:spTree>
    <p:extLst>
      <p:ext uri="{BB962C8B-B14F-4D97-AF65-F5344CB8AC3E}">
        <p14:creationId xmlns:p14="http://schemas.microsoft.com/office/powerpoint/2010/main" val="3802679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42028-BA24-224D-07C1-07104B9B3E0B}"/>
              </a:ext>
            </a:extLst>
          </p:cNvPr>
          <p:cNvSpPr>
            <a:spLocks noGrp="1"/>
          </p:cNvSpPr>
          <p:nvPr>
            <p:ph type="title"/>
          </p:nvPr>
        </p:nvSpPr>
        <p:spPr/>
        <p:txBody>
          <a:bodyPr>
            <a:normAutofit fontScale="90000"/>
          </a:bodyPr>
          <a:lstStyle/>
          <a:p>
            <a:pPr algn="ctr"/>
            <a:r>
              <a:rPr lang="en-US" b="1" dirty="0"/>
              <a:t>Governing biodiversity monitoring in the offshore wind in the North Sea : examples from NL</a:t>
            </a:r>
            <a:endParaRPr lang="nl-NL" b="1" dirty="0"/>
          </a:p>
        </p:txBody>
      </p:sp>
      <p:pic>
        <p:nvPicPr>
          <p:cNvPr id="5" name="Content Placeholder 4" descr="A diagram of wind turbines&#10;&#10;Description automatically generated">
            <a:extLst>
              <a:ext uri="{FF2B5EF4-FFF2-40B4-BE49-F238E27FC236}">
                <a16:creationId xmlns:a16="http://schemas.microsoft.com/office/drawing/2014/main" id="{552A8F1E-620E-F305-DA96-3C166CC16B0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6993" y="2935224"/>
            <a:ext cx="4191000" cy="2355400"/>
          </a:xfrm>
          <a:prstGeom prst="rect">
            <a:avLst/>
          </a:prstGeom>
        </p:spPr>
      </p:pic>
      <p:sp>
        <p:nvSpPr>
          <p:cNvPr id="4" name="TextBox 3">
            <a:extLst>
              <a:ext uri="{FF2B5EF4-FFF2-40B4-BE49-F238E27FC236}">
                <a16:creationId xmlns:a16="http://schemas.microsoft.com/office/drawing/2014/main" id="{542EE772-D077-42E5-D67B-BBC7B7F4CFEB}"/>
              </a:ext>
            </a:extLst>
          </p:cNvPr>
          <p:cNvSpPr txBox="1"/>
          <p:nvPr/>
        </p:nvSpPr>
        <p:spPr>
          <a:xfrm>
            <a:off x="222504" y="5302163"/>
            <a:ext cx="4923878" cy="1323439"/>
          </a:xfrm>
          <a:prstGeom prst="rect">
            <a:avLst/>
          </a:prstGeom>
          <a:noFill/>
        </p:spPr>
        <p:txBody>
          <a:bodyPr wrap="square">
            <a:spAutoFit/>
          </a:bodyPr>
          <a:lstStyle/>
          <a:p>
            <a:r>
              <a:rPr lang="en-US" sz="1600" dirty="0"/>
              <a:t>“</a:t>
            </a:r>
            <a:r>
              <a:rPr lang="en-US" sz="1600" i="1" dirty="0"/>
              <a:t>With </a:t>
            </a:r>
            <a:r>
              <a:rPr lang="en-US" sz="1600" i="1" dirty="0" err="1"/>
              <a:t>Ecowende</a:t>
            </a:r>
            <a:r>
              <a:rPr lang="en-US" sz="1600" i="1" dirty="0"/>
              <a:t>, we will take a huge step by building the most ecological wind farm yet. By doing so, we want to help make a positive contribution to biodiversity and thus accelerate the large-scale roll-out of offshore wind in the Netherlands and beyond.”</a:t>
            </a:r>
          </a:p>
        </p:txBody>
      </p:sp>
      <p:sp>
        <p:nvSpPr>
          <p:cNvPr id="6" name="TextBox 5">
            <a:extLst>
              <a:ext uri="{FF2B5EF4-FFF2-40B4-BE49-F238E27FC236}">
                <a16:creationId xmlns:a16="http://schemas.microsoft.com/office/drawing/2014/main" id="{91E0B6A1-66D6-6D08-7055-43AFDAF3601E}"/>
              </a:ext>
            </a:extLst>
          </p:cNvPr>
          <p:cNvSpPr txBox="1"/>
          <p:nvPr/>
        </p:nvSpPr>
        <p:spPr>
          <a:xfrm>
            <a:off x="369462" y="2149653"/>
            <a:ext cx="4665835" cy="923330"/>
          </a:xfrm>
          <a:prstGeom prst="rect">
            <a:avLst/>
          </a:prstGeom>
          <a:noFill/>
        </p:spPr>
        <p:txBody>
          <a:bodyPr wrap="square" lIns="91440" tIns="45720" rIns="91440" bIns="45720" rtlCol="0" anchor="t">
            <a:spAutoFit/>
          </a:bodyPr>
          <a:lstStyle/>
          <a:p>
            <a:r>
              <a:rPr lang="en-US" b="1" dirty="0"/>
              <a:t>Biodiversity innovation: monitoring and offsetting impacts (new tenders)</a:t>
            </a:r>
          </a:p>
          <a:p>
            <a:endParaRPr lang="en-US" b="1" dirty="0"/>
          </a:p>
        </p:txBody>
      </p:sp>
      <p:pic>
        <p:nvPicPr>
          <p:cNvPr id="12" name="Picture 11" descr="A diagram of a wind turbine&#10;&#10;AI-generated content may be incorrect.">
            <a:extLst>
              <a:ext uri="{FF2B5EF4-FFF2-40B4-BE49-F238E27FC236}">
                <a16:creationId xmlns:a16="http://schemas.microsoft.com/office/drawing/2014/main" id="{7ECFD5A5-6005-DDDC-8805-656C7B0B0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935" y="2149653"/>
            <a:ext cx="6354742" cy="4475949"/>
          </a:xfrm>
          <a:prstGeom prst="rect">
            <a:avLst/>
          </a:prstGeom>
        </p:spPr>
      </p:pic>
    </p:spTree>
    <p:extLst>
      <p:ext uri="{BB962C8B-B14F-4D97-AF65-F5344CB8AC3E}">
        <p14:creationId xmlns:p14="http://schemas.microsoft.com/office/powerpoint/2010/main" val="923779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8EACF-1045-03B8-F9CC-97BB9AE34A8F}"/>
              </a:ext>
            </a:extLst>
          </p:cNvPr>
          <p:cNvSpPr>
            <a:spLocks noGrp="1"/>
          </p:cNvSpPr>
          <p:nvPr>
            <p:ph type="title"/>
          </p:nvPr>
        </p:nvSpPr>
        <p:spPr>
          <a:xfrm>
            <a:off x="838200" y="365125"/>
            <a:ext cx="10515600" cy="1325563"/>
          </a:xfrm>
        </p:spPr>
        <p:txBody>
          <a:bodyPr anchor="ctr">
            <a:normAutofit/>
          </a:bodyPr>
          <a:lstStyle/>
          <a:p>
            <a:r>
              <a:rPr lang="en-US" b="1"/>
              <a:t> Measuring Ecological Impacts of Offshore Wind Farms in the North Sea</a:t>
            </a:r>
          </a:p>
        </p:txBody>
      </p:sp>
      <p:sp>
        <p:nvSpPr>
          <p:cNvPr id="3" name="Content Placeholder 2">
            <a:extLst>
              <a:ext uri="{FF2B5EF4-FFF2-40B4-BE49-F238E27FC236}">
                <a16:creationId xmlns:a16="http://schemas.microsoft.com/office/drawing/2014/main" id="{23EA99BF-8C33-17A7-B27A-AFB6E5CE98DE}"/>
              </a:ext>
            </a:extLst>
          </p:cNvPr>
          <p:cNvSpPr>
            <a:spLocks noGrp="1"/>
          </p:cNvSpPr>
          <p:nvPr>
            <p:ph sz="half" idx="1"/>
          </p:nvPr>
        </p:nvSpPr>
        <p:spPr>
          <a:xfrm>
            <a:off x="838200" y="1825625"/>
            <a:ext cx="5181600" cy="4351338"/>
          </a:xfrm>
        </p:spPr>
        <p:txBody>
          <a:bodyPr vert="horz" lIns="91440" tIns="45720" rIns="91440" bIns="45720" rtlCol="0">
            <a:normAutofit/>
          </a:bodyPr>
          <a:lstStyle/>
          <a:p>
            <a:r>
              <a:rPr lang="en-US" sz="2000" b="1"/>
              <a:t>Environmental Impact Assessments (EIAs)</a:t>
            </a:r>
            <a:endParaRPr lang="en-US" sz="2000"/>
          </a:p>
          <a:p>
            <a:r>
              <a:rPr lang="en-US" sz="2000"/>
              <a:t>evaluates the potential environmental impacts of offshore wind farms during their </a:t>
            </a:r>
            <a:r>
              <a:rPr lang="en-US" sz="2000" b="1"/>
              <a:t>construction</a:t>
            </a:r>
            <a:r>
              <a:rPr lang="en-US" sz="2000"/>
              <a:t>, </a:t>
            </a:r>
            <a:r>
              <a:rPr lang="en-US" sz="2000" b="1"/>
              <a:t>operation</a:t>
            </a:r>
            <a:r>
              <a:rPr lang="en-US" sz="2000"/>
              <a:t>, and </a:t>
            </a:r>
            <a:r>
              <a:rPr lang="en-US" sz="2000" b="1"/>
              <a:t>decommissioning</a:t>
            </a:r>
            <a:r>
              <a:rPr lang="en-US" sz="2000"/>
              <a:t> phases. It ensures that projects are compatible with marine ecosystem health and comply with national and EU regulations </a:t>
            </a:r>
          </a:p>
          <a:p>
            <a:r>
              <a:rPr lang="en-US" sz="2000"/>
              <a:t>Includes: baseline environmental survey, impact assessment, mitigation measures, consultation and reporting</a:t>
            </a:r>
          </a:p>
          <a:p>
            <a:r>
              <a:rPr lang="en-US" sz="2000"/>
              <a:t>About £11 million for a 1 GW wind farm.</a:t>
            </a:r>
          </a:p>
        </p:txBody>
      </p:sp>
      <p:pic>
        <p:nvPicPr>
          <p:cNvPr id="5" name="Picture 4" descr="A yellow and black submarine in the ocean&#10;&#10;Description automatically generated">
            <a:extLst>
              <a:ext uri="{FF2B5EF4-FFF2-40B4-BE49-F238E27FC236}">
                <a16:creationId xmlns:a16="http://schemas.microsoft.com/office/drawing/2014/main" id="{A604106E-83BE-E162-E453-A607EC6B914B}"/>
              </a:ext>
            </a:extLst>
          </p:cNvPr>
          <p:cNvPicPr>
            <a:picLocks noChangeAspect="1"/>
          </p:cNvPicPr>
          <p:nvPr/>
        </p:nvPicPr>
        <p:blipFill rotWithShape="1">
          <a:blip r:embed="rId2">
            <a:extLst>
              <a:ext uri="{28A0092B-C50C-407E-A947-70E740481C1C}">
                <a14:useLocalDpi xmlns:a14="http://schemas.microsoft.com/office/drawing/2010/main" val="0"/>
              </a:ext>
            </a:extLst>
          </a:blip>
          <a:srcRect l="14890" r="18723" b="1"/>
          <a:stretch>
            <a:fillRect/>
          </a:stretch>
        </p:blipFill>
        <p:spPr>
          <a:xfrm>
            <a:off x="6172200" y="1825625"/>
            <a:ext cx="5181600" cy="4351338"/>
          </a:xfrm>
          <a:prstGeom prst="rect">
            <a:avLst/>
          </a:prstGeom>
          <a:noFill/>
        </p:spPr>
      </p:pic>
    </p:spTree>
    <p:extLst>
      <p:ext uri="{BB962C8B-B14F-4D97-AF65-F5344CB8AC3E}">
        <p14:creationId xmlns:p14="http://schemas.microsoft.com/office/powerpoint/2010/main" val="3789348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8D04-BD61-241E-EA53-B32105ABADF0}"/>
              </a:ext>
            </a:extLst>
          </p:cNvPr>
          <p:cNvSpPr>
            <a:spLocks noGrp="1"/>
          </p:cNvSpPr>
          <p:nvPr>
            <p:ph type="title"/>
          </p:nvPr>
        </p:nvSpPr>
        <p:spPr>
          <a:xfrm>
            <a:off x="838200" y="365125"/>
            <a:ext cx="10515600" cy="1325563"/>
          </a:xfrm>
        </p:spPr>
        <p:txBody>
          <a:bodyPr anchor="ctr">
            <a:normAutofit/>
          </a:bodyPr>
          <a:lstStyle/>
          <a:p>
            <a:r>
              <a:rPr lang="en-US" b="1"/>
              <a:t>Human Impact studies</a:t>
            </a:r>
          </a:p>
        </p:txBody>
      </p:sp>
      <p:graphicFrame>
        <p:nvGraphicFramePr>
          <p:cNvPr id="7" name="Content Placeholder 2">
            <a:extLst>
              <a:ext uri="{FF2B5EF4-FFF2-40B4-BE49-F238E27FC236}">
                <a16:creationId xmlns:a16="http://schemas.microsoft.com/office/drawing/2014/main" id="{474C566E-1801-958D-F7FA-37605B078097}"/>
              </a:ext>
            </a:extLst>
          </p:cNvPr>
          <p:cNvGraphicFramePr>
            <a:graphicFrameLocks noGrp="1"/>
          </p:cNvGraphicFramePr>
          <p:nvPr>
            <p:ph idx="1"/>
            <p:extLst>
              <p:ext uri="{D42A27DB-BD31-4B8C-83A1-F6EECF244321}">
                <p14:modId xmlns:p14="http://schemas.microsoft.com/office/powerpoint/2010/main" val="374691128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7386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325E9-EECF-2F9F-E9D9-4AF0366775AB}"/>
              </a:ext>
            </a:extLst>
          </p:cNvPr>
          <p:cNvSpPr>
            <a:spLocks noGrp="1"/>
          </p:cNvSpPr>
          <p:nvPr>
            <p:ph type="title"/>
          </p:nvPr>
        </p:nvSpPr>
        <p:spPr>
          <a:xfrm>
            <a:off x="838200" y="365125"/>
            <a:ext cx="10515600" cy="1325563"/>
          </a:xfrm>
        </p:spPr>
        <p:txBody>
          <a:bodyPr anchor="ctr">
            <a:normAutofit/>
          </a:bodyPr>
          <a:lstStyle/>
          <a:p>
            <a:r>
              <a:rPr lang="en-US" sz="4100" b="1"/>
              <a:t>Strategic Environmental Assessments(SEAs)</a:t>
            </a:r>
            <a:r>
              <a:rPr lang="en-US" sz="4100"/>
              <a:t> for offshore wind projects</a:t>
            </a:r>
          </a:p>
        </p:txBody>
      </p:sp>
      <p:sp>
        <p:nvSpPr>
          <p:cNvPr id="3" name="Content Placeholder 2">
            <a:extLst>
              <a:ext uri="{FF2B5EF4-FFF2-40B4-BE49-F238E27FC236}">
                <a16:creationId xmlns:a16="http://schemas.microsoft.com/office/drawing/2014/main" id="{F4BB7399-6B82-DAB5-8FCC-7329ACA78A31}"/>
              </a:ext>
            </a:extLst>
          </p:cNvPr>
          <p:cNvSpPr>
            <a:spLocks noGrp="1"/>
          </p:cNvSpPr>
          <p:nvPr>
            <p:ph sz="half" idx="1"/>
          </p:nvPr>
        </p:nvSpPr>
        <p:spPr>
          <a:xfrm>
            <a:off x="838200" y="1722304"/>
            <a:ext cx="6602277" cy="4932523"/>
          </a:xfrm>
        </p:spPr>
        <p:txBody>
          <a:bodyPr vert="horz" lIns="91440" tIns="45720" rIns="91440" bIns="45720" rtlCol="0" anchor="t">
            <a:normAutofit/>
          </a:bodyPr>
          <a:lstStyle/>
          <a:p>
            <a:endParaRPr lang="en-US" sz="1500" dirty="0"/>
          </a:p>
          <a:p>
            <a:endParaRPr lang="en-US" sz="1500" dirty="0"/>
          </a:p>
          <a:p>
            <a:r>
              <a:rPr lang="en-US" sz="1800" dirty="0"/>
              <a:t> Is a </a:t>
            </a:r>
            <a:r>
              <a:rPr lang="en-US" sz="1800" b="1" dirty="0"/>
              <a:t>high-level, policy-focused evaluation</a:t>
            </a:r>
            <a:r>
              <a:rPr lang="en-US" sz="1800" dirty="0"/>
              <a:t> of the environmental effects of </a:t>
            </a:r>
            <a:r>
              <a:rPr lang="en-US" sz="1800" b="1" dirty="0"/>
              <a:t>plans and programs</a:t>
            </a:r>
            <a:r>
              <a:rPr lang="en-US" sz="1800" dirty="0"/>
              <a:t>, such as national strategies for offshore wind development. Unlike EIAs, which assess specific projects, SEAs look at </a:t>
            </a:r>
            <a:r>
              <a:rPr lang="en-US" sz="1800" b="1" dirty="0"/>
              <a:t>broader planning frameworks</a:t>
            </a:r>
            <a:r>
              <a:rPr lang="en-US" sz="1800" dirty="0"/>
              <a:t> and help guide sustainable decision-making before individual projects are proposed </a:t>
            </a:r>
          </a:p>
          <a:p>
            <a:r>
              <a:rPr lang="en-US" sz="1800" dirty="0">
                <a:hlinkClick r:id="rId2"/>
              </a:rPr>
              <a:t>Strategic Environmental Assessment North Seas Energy (SEANSE) | The European Maritime Spatial Planning Platform</a:t>
            </a:r>
            <a:endParaRPr lang="en-US" sz="1800" dirty="0"/>
          </a:p>
          <a:p>
            <a:r>
              <a:rPr lang="en-US" sz="1800" dirty="0"/>
              <a:t>Developed the Common Environmental Assessment Framework (CEAF) to harmonize SEA practices.</a:t>
            </a:r>
          </a:p>
          <a:p>
            <a:r>
              <a:rPr lang="en-US" sz="1800" dirty="0"/>
              <a:t>Focused on cumulative effects of offshore wind energy across the North Sea</a:t>
            </a:r>
          </a:p>
          <a:p>
            <a:endParaRPr lang="en-US" sz="1500"/>
          </a:p>
        </p:txBody>
      </p:sp>
      <p:pic>
        <p:nvPicPr>
          <p:cNvPr id="4" name="Picture 3" descr="A glass globe in the grass&#10;&#10;AI-generated content may be incorrect.">
            <a:extLst>
              <a:ext uri="{FF2B5EF4-FFF2-40B4-BE49-F238E27FC236}">
                <a16:creationId xmlns:a16="http://schemas.microsoft.com/office/drawing/2014/main" id="{FA443F1D-ECE7-5DF6-8880-A2F8CB81E2DF}"/>
              </a:ext>
            </a:extLst>
          </p:cNvPr>
          <p:cNvPicPr>
            <a:picLocks noChangeAspect="1"/>
          </p:cNvPicPr>
          <p:nvPr/>
        </p:nvPicPr>
        <p:blipFill>
          <a:blip r:embed="rId3"/>
          <a:stretch>
            <a:fillRect/>
          </a:stretch>
        </p:blipFill>
        <p:spPr>
          <a:xfrm>
            <a:off x="7639039" y="1825625"/>
            <a:ext cx="3100328" cy="4351338"/>
          </a:xfrm>
          <a:prstGeom prst="rect">
            <a:avLst/>
          </a:prstGeom>
          <a:noFill/>
        </p:spPr>
      </p:pic>
    </p:spTree>
    <p:extLst>
      <p:ext uri="{BB962C8B-B14F-4D97-AF65-F5344CB8AC3E}">
        <p14:creationId xmlns:p14="http://schemas.microsoft.com/office/powerpoint/2010/main" val="892507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0902A-B848-2D16-99CF-18C23C49D8C2}"/>
              </a:ext>
            </a:extLst>
          </p:cNvPr>
          <p:cNvSpPr>
            <a:spLocks noGrp="1"/>
          </p:cNvSpPr>
          <p:nvPr>
            <p:ph type="title"/>
          </p:nvPr>
        </p:nvSpPr>
        <p:spPr>
          <a:xfrm>
            <a:off x="838200" y="539296"/>
            <a:ext cx="10515600" cy="1325563"/>
          </a:xfrm>
        </p:spPr>
        <p:txBody>
          <a:bodyPr>
            <a:normAutofit/>
          </a:bodyPr>
          <a:lstStyle/>
          <a:p>
            <a:r>
              <a:rPr lang="en-US" b="1" dirty="0"/>
              <a:t>Initiatives from the wind energy sector</a:t>
            </a:r>
          </a:p>
        </p:txBody>
      </p:sp>
      <p:graphicFrame>
        <p:nvGraphicFramePr>
          <p:cNvPr id="15" name="Content Placeholder 2">
            <a:extLst>
              <a:ext uri="{FF2B5EF4-FFF2-40B4-BE49-F238E27FC236}">
                <a16:creationId xmlns:a16="http://schemas.microsoft.com/office/drawing/2014/main" id="{FBCF9EAC-1608-6231-6A0E-93F97CB96E5E}"/>
              </a:ext>
            </a:extLst>
          </p:cNvPr>
          <p:cNvGraphicFramePr>
            <a:graphicFrameLocks noGrp="1"/>
          </p:cNvGraphicFramePr>
          <p:nvPr>
            <p:ph idx="1"/>
          </p:nvPr>
        </p:nvGraphicFramePr>
        <p:xfrm>
          <a:off x="812799" y="2416629"/>
          <a:ext cx="5569857" cy="3793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1380D84C-E659-32CF-A29F-D5830636A86F}"/>
              </a:ext>
            </a:extLst>
          </p:cNvPr>
          <p:cNvSpPr txBox="1"/>
          <p:nvPr/>
        </p:nvSpPr>
        <p:spPr>
          <a:xfrm>
            <a:off x="7053945" y="2328079"/>
            <a:ext cx="4651828" cy="3970318"/>
          </a:xfrm>
          <a:prstGeom prst="rect">
            <a:avLst/>
          </a:prstGeom>
          <a:noFill/>
        </p:spPr>
        <p:txBody>
          <a:bodyPr wrap="square" rtlCol="0">
            <a:spAutoFit/>
          </a:bodyPr>
          <a:lstStyle/>
          <a:p>
            <a:pPr algn="l"/>
            <a:r>
              <a:rPr lang="en-US" b="1" i="0" dirty="0">
                <a:solidFill>
                  <a:srgbClr val="4099DA"/>
                </a:solidFill>
                <a:effectLst/>
                <a:latin typeface="Orsted Sans"/>
              </a:rPr>
              <a:t>Energy projects with a net-positive impact on biodiversity </a:t>
            </a:r>
          </a:p>
          <a:p>
            <a:pPr algn="l"/>
            <a:endParaRPr lang="en-US" b="1" i="1" dirty="0">
              <a:solidFill>
                <a:srgbClr val="4099DA"/>
              </a:solidFill>
              <a:latin typeface="Orsted Sans"/>
            </a:endParaRPr>
          </a:p>
          <a:p>
            <a:r>
              <a:rPr lang="en-US" b="0" i="1" dirty="0">
                <a:solidFill>
                  <a:srgbClr val="4099DA"/>
                </a:solidFill>
                <a:effectLst/>
                <a:latin typeface="Orsted Sans"/>
              </a:rPr>
              <a:t>“We’re bringing together action on two urgent challenges that are too often addressed separately: halting and reversing biodiversity loss and preventing catastrophic climate change. Both crises are deeply interconnected, and to solve either, we must find and deliver solutions that support both climate and biodiversity goals”</a:t>
            </a:r>
            <a:endParaRPr lang="en-US" b="0" i="1" dirty="0">
              <a:solidFill>
                <a:srgbClr val="222222"/>
              </a:solidFill>
              <a:effectLst/>
              <a:latin typeface="Orsted Sans"/>
            </a:endParaRPr>
          </a:p>
          <a:p>
            <a:pPr algn="l"/>
            <a:endParaRPr lang="en-US" b="0" i="0" dirty="0">
              <a:solidFill>
                <a:srgbClr val="222222"/>
              </a:solidFill>
              <a:effectLst/>
              <a:latin typeface="Orsted Sans"/>
            </a:endParaRPr>
          </a:p>
          <a:p>
            <a:pPr algn="l"/>
            <a:r>
              <a:rPr lang="en-US" dirty="0">
                <a:hlinkClick r:id="rId7"/>
              </a:rPr>
              <a:t>What is Biodiversity &amp; How Are We Protecting It? | </a:t>
            </a:r>
            <a:r>
              <a:rPr lang="en-US" dirty="0" err="1">
                <a:hlinkClick r:id="rId7"/>
              </a:rPr>
              <a:t>Ørsted</a:t>
            </a:r>
            <a:endParaRPr lang="en-US" b="0" i="0" dirty="0">
              <a:solidFill>
                <a:srgbClr val="222222"/>
              </a:solidFill>
              <a:effectLst/>
              <a:latin typeface="Orsted Sans"/>
            </a:endParaRPr>
          </a:p>
        </p:txBody>
      </p:sp>
    </p:spTree>
    <p:extLst>
      <p:ext uri="{BB962C8B-B14F-4D97-AF65-F5344CB8AC3E}">
        <p14:creationId xmlns:p14="http://schemas.microsoft.com/office/powerpoint/2010/main" val="2531446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F10C-B0DA-AD83-CE56-92A5034A4DC9}"/>
              </a:ext>
            </a:extLst>
          </p:cNvPr>
          <p:cNvSpPr>
            <a:spLocks noGrp="1"/>
          </p:cNvSpPr>
          <p:nvPr>
            <p:ph type="title"/>
          </p:nvPr>
        </p:nvSpPr>
        <p:spPr/>
        <p:txBody>
          <a:bodyPr>
            <a:normAutofit fontScale="90000"/>
          </a:bodyPr>
          <a:lstStyle/>
          <a:p>
            <a:pPr algn="ctr"/>
            <a:r>
              <a:rPr lang="en-US" b="1" dirty="0"/>
              <a:t>Initiatives from academia: Adopting innovation and using the potential of AI for decision-making</a:t>
            </a:r>
            <a:endParaRPr lang="nl-NL" b="1" dirty="0"/>
          </a:p>
        </p:txBody>
      </p:sp>
      <p:pic>
        <p:nvPicPr>
          <p:cNvPr id="5" name="Content Placeholder 4">
            <a:extLst>
              <a:ext uri="{FF2B5EF4-FFF2-40B4-BE49-F238E27FC236}">
                <a16:creationId xmlns:a16="http://schemas.microsoft.com/office/drawing/2014/main" id="{1156196F-88E6-41EB-7A53-F3476DA48C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3124" y="1817512"/>
            <a:ext cx="9445752" cy="4807973"/>
          </a:xfrm>
        </p:spPr>
      </p:pic>
    </p:spTree>
    <p:extLst>
      <p:ext uri="{BB962C8B-B14F-4D97-AF65-F5344CB8AC3E}">
        <p14:creationId xmlns:p14="http://schemas.microsoft.com/office/powerpoint/2010/main" val="2625954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6924-7B96-516F-2B50-0DCEFCA81C97}"/>
              </a:ext>
            </a:extLst>
          </p:cNvPr>
          <p:cNvSpPr>
            <a:spLocks noGrp="1"/>
          </p:cNvSpPr>
          <p:nvPr>
            <p:ph type="title"/>
          </p:nvPr>
        </p:nvSpPr>
        <p:spPr>
          <a:xfrm>
            <a:off x="761800" y="762001"/>
            <a:ext cx="5334197" cy="1708242"/>
          </a:xfrm>
        </p:spPr>
        <p:txBody>
          <a:bodyPr anchor="ctr">
            <a:normAutofit/>
          </a:bodyPr>
          <a:lstStyle/>
          <a:p>
            <a:r>
              <a:rPr lang="en-US" sz="3700" b="1" dirty="0"/>
              <a:t>Knowledge, skills and education – green and digital</a:t>
            </a:r>
          </a:p>
        </p:txBody>
      </p:sp>
      <p:sp>
        <p:nvSpPr>
          <p:cNvPr id="3" name="Content Placeholder 2">
            <a:extLst>
              <a:ext uri="{FF2B5EF4-FFF2-40B4-BE49-F238E27FC236}">
                <a16:creationId xmlns:a16="http://schemas.microsoft.com/office/drawing/2014/main" id="{922BAAF9-8441-3B2B-B6E6-6A55B3C8AD9F}"/>
              </a:ext>
            </a:extLst>
          </p:cNvPr>
          <p:cNvSpPr>
            <a:spLocks noGrp="1"/>
          </p:cNvSpPr>
          <p:nvPr>
            <p:ph idx="1"/>
          </p:nvPr>
        </p:nvSpPr>
        <p:spPr>
          <a:xfrm>
            <a:off x="761800" y="2470244"/>
            <a:ext cx="5334197" cy="3769835"/>
          </a:xfrm>
        </p:spPr>
        <p:txBody>
          <a:bodyPr anchor="ctr">
            <a:normAutofit/>
          </a:bodyPr>
          <a:lstStyle/>
          <a:p>
            <a:pPr marL="0" indent="0">
              <a:buNone/>
            </a:pPr>
            <a:r>
              <a:rPr lang="en-US" sz="1300" b="1" dirty="0"/>
              <a:t>Domain and interdisciplinary knowledge + Collaboration skills</a:t>
            </a:r>
          </a:p>
          <a:p>
            <a:pPr marL="0" indent="0">
              <a:buNone/>
            </a:pPr>
            <a:r>
              <a:rPr lang="en-US" sz="1300" dirty="0"/>
              <a:t>Key findings:</a:t>
            </a:r>
          </a:p>
          <a:p>
            <a:r>
              <a:rPr lang="en-US" sz="1300" dirty="0"/>
              <a:t>The offshore wind sector is facing a major skills shortage—not just in numbers, but in the diversity of expertise needed. Academic and the industry started using digital twins and immersive VR tools to accelerate training and retraining, especially for operations and maintenance roles, but also for planning and environmental monitoring. These technologies let people gain near real-life experience without setting foot offshore. </a:t>
            </a:r>
          </a:p>
          <a:p>
            <a:r>
              <a:rPr lang="en-US" sz="1300" dirty="0"/>
              <a:t>Key innovation: combining technical tasks with environmental scenarios—like simulating a turbine inspection alongside marine biodiversity monitoring—so that trainees don’t just learn how to maintain a turbine but understand the ecosystem it’s part of. </a:t>
            </a:r>
          </a:p>
          <a:p>
            <a:r>
              <a:rPr lang="en-US" sz="1300" dirty="0"/>
              <a:t>Digital and green transition: building a more integrated, cross-disciplinary workforce faster.</a:t>
            </a:r>
          </a:p>
        </p:txBody>
      </p:sp>
      <p:pic>
        <p:nvPicPr>
          <p:cNvPr id="5" name="Picture 4" descr="A person standing in front of a projection screen&#10;&#10;AI-generated content may be incorrect.">
            <a:extLst>
              <a:ext uri="{FF2B5EF4-FFF2-40B4-BE49-F238E27FC236}">
                <a16:creationId xmlns:a16="http://schemas.microsoft.com/office/drawing/2014/main" id="{C6D316F1-0CAC-5313-730E-DCFCC3790BAF}"/>
              </a:ext>
            </a:extLst>
          </p:cNvPr>
          <p:cNvPicPr>
            <a:picLocks noChangeAspect="1"/>
          </p:cNvPicPr>
          <p:nvPr/>
        </p:nvPicPr>
        <p:blipFill>
          <a:blip r:embed="rId3">
            <a:extLst>
              <a:ext uri="{28A0092B-C50C-407E-A947-70E740481C1C}">
                <a14:useLocalDpi xmlns:a14="http://schemas.microsoft.com/office/drawing/2010/main" val="0"/>
              </a:ext>
            </a:extLst>
          </a:blip>
          <a:srcRect l="30523" r="17640"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054256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5F8714-7A6B-7D6F-BCE2-53279E4C2026}"/>
              </a:ext>
            </a:extLst>
          </p:cNvPr>
          <p:cNvSpPr txBox="1">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00" b="1" kern="1200">
                <a:solidFill>
                  <a:srgbClr val="FFFFFF"/>
                </a:solidFill>
                <a:latin typeface="+mj-lt"/>
                <a:ea typeface="+mj-ea"/>
                <a:cs typeface="+mj-cs"/>
              </a:rPr>
              <a:t>Digital collaboration: Co-existence/ co-management</a:t>
            </a:r>
          </a:p>
        </p:txBody>
      </p:sp>
      <p:pic>
        <p:nvPicPr>
          <p:cNvPr id="9" name="Content Placeholder 8">
            <a:extLst>
              <a:ext uri="{FF2B5EF4-FFF2-40B4-BE49-F238E27FC236}">
                <a16:creationId xmlns:a16="http://schemas.microsoft.com/office/drawing/2014/main" id="{081037E7-8F5E-A50A-69CE-0F368DDBEB4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086"/>
          <a:stretch/>
        </p:blipFill>
        <p:spPr bwMode="auto">
          <a:xfrm>
            <a:off x="3865880" y="634874"/>
            <a:ext cx="7188199" cy="3573182"/>
          </a:xfrm>
          <a:prstGeom prst="rect">
            <a:avLst/>
          </a:prstGeom>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94555497-9A6F-1D2A-9DED-79F0B5C607FE}"/>
              </a:ext>
            </a:extLst>
          </p:cNvPr>
          <p:cNvSpPr txBox="1"/>
          <p:nvPr/>
        </p:nvSpPr>
        <p:spPr>
          <a:xfrm>
            <a:off x="3865880" y="4783638"/>
            <a:ext cx="6715760" cy="1200329"/>
          </a:xfrm>
          <a:prstGeom prst="rect">
            <a:avLst/>
          </a:prstGeom>
          <a:noFill/>
        </p:spPr>
        <p:txBody>
          <a:bodyPr wrap="square" rtlCol="0">
            <a:spAutoFit/>
          </a:bodyPr>
          <a:lstStyle/>
          <a:p>
            <a:r>
              <a:rPr lang="en-US" sz="2400" dirty="0"/>
              <a:t>Fishers offer participation: new jobs, sharing data, common concern about the marine environment</a:t>
            </a:r>
          </a:p>
        </p:txBody>
      </p:sp>
    </p:spTree>
    <p:extLst>
      <p:ext uri="{BB962C8B-B14F-4D97-AF65-F5344CB8AC3E}">
        <p14:creationId xmlns:p14="http://schemas.microsoft.com/office/powerpoint/2010/main" val="1252781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603A-FDAA-1989-BDEA-666ED6112752}"/>
              </a:ext>
            </a:extLst>
          </p:cNvPr>
          <p:cNvSpPr>
            <a:spLocks noGrp="1"/>
          </p:cNvSpPr>
          <p:nvPr>
            <p:ph type="title"/>
          </p:nvPr>
        </p:nvSpPr>
        <p:spPr>
          <a:xfrm>
            <a:off x="844641" y="3086529"/>
            <a:ext cx="10515600" cy="1325563"/>
          </a:xfrm>
        </p:spPr>
        <p:txBody>
          <a:bodyPr>
            <a:normAutofit fontScale="90000"/>
          </a:bodyPr>
          <a:lstStyle/>
          <a:p>
            <a:pPr algn="ctr"/>
            <a:r>
              <a:rPr lang="en-US" b="1" dirty="0"/>
              <a:t>Brainstorm</a:t>
            </a:r>
            <a:r>
              <a:rPr lang="en-US" dirty="0"/>
              <a:t>:</a:t>
            </a:r>
            <a:br>
              <a:rPr lang="en-US" dirty="0"/>
            </a:br>
            <a:r>
              <a:rPr lang="en-US" dirty="0"/>
              <a:t> </a:t>
            </a:r>
            <a:br>
              <a:rPr lang="en-US" dirty="0"/>
            </a:br>
            <a:r>
              <a:rPr lang="en-US" sz="3600" b="1" dirty="0">
                <a:solidFill>
                  <a:srgbClr val="424242"/>
                </a:solidFill>
                <a:ea typeface="+mj-lt"/>
                <a:cs typeface="+mj-lt"/>
              </a:rPr>
              <a:t>"How should governments balance the urgent need for offshore wind energy expansion with the long-term protection of marine biodiversity—and who should be responsible for making those trade-offs?"</a:t>
            </a:r>
            <a:br>
              <a:rPr lang="en-US" dirty="0"/>
            </a:br>
            <a:br>
              <a:rPr lang="en-US" dirty="0"/>
            </a:br>
            <a:endParaRPr lang="en-US" dirty="0"/>
          </a:p>
        </p:txBody>
      </p:sp>
    </p:spTree>
    <p:extLst>
      <p:ext uri="{BB962C8B-B14F-4D97-AF65-F5344CB8AC3E}">
        <p14:creationId xmlns:p14="http://schemas.microsoft.com/office/powerpoint/2010/main" val="1686966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A large building next to a pond&#10;&#10;Description automatically generated">
            <a:extLst>
              <a:ext uri="{FF2B5EF4-FFF2-40B4-BE49-F238E27FC236}">
                <a16:creationId xmlns:a16="http://schemas.microsoft.com/office/drawing/2014/main" id="{3ABFD1AF-535D-23F6-85F8-96FD6B789667}"/>
              </a:ext>
            </a:extLst>
          </p:cNvPr>
          <p:cNvPicPr>
            <a:picLocks noChangeAspect="1"/>
          </p:cNvPicPr>
          <p:nvPr/>
        </p:nvPicPr>
        <p:blipFill>
          <a:blip r:embed="rId3">
            <a:extLst>
              <a:ext uri="{28A0092B-C50C-407E-A947-70E740481C1C}">
                <a14:useLocalDpi xmlns:a14="http://schemas.microsoft.com/office/drawing/2010/main" val="0"/>
              </a:ext>
            </a:extLst>
          </a:blip>
          <a:srcRect t="24407" b="10662"/>
          <a:stretch/>
        </p:blipFill>
        <p:spPr>
          <a:xfrm>
            <a:off x="4267201" y="10"/>
            <a:ext cx="7924800" cy="3383270"/>
          </a:xfrm>
          <a:prstGeom prst="rect">
            <a:avLst/>
          </a:prstGeom>
          <a:noFill/>
        </p:spPr>
      </p:pic>
      <p:pic>
        <p:nvPicPr>
          <p:cNvPr id="6" name="Picture 5" descr="A logo with arrows around it&#10;&#10;AI-generated content may be incorrect.">
            <a:extLst>
              <a:ext uri="{FF2B5EF4-FFF2-40B4-BE49-F238E27FC236}">
                <a16:creationId xmlns:a16="http://schemas.microsoft.com/office/drawing/2014/main" id="{88C0A4F0-D08A-DAE7-AF8D-5191F94E70A2}"/>
              </a:ext>
            </a:extLst>
          </p:cNvPr>
          <p:cNvPicPr>
            <a:picLocks noChangeAspect="1"/>
          </p:cNvPicPr>
          <p:nvPr/>
        </p:nvPicPr>
        <p:blipFill>
          <a:blip r:embed="rId4">
            <a:extLst>
              <a:ext uri="{28A0092B-C50C-407E-A947-70E740481C1C}">
                <a14:useLocalDpi xmlns:a14="http://schemas.microsoft.com/office/drawing/2010/main" val="0"/>
              </a:ext>
            </a:extLst>
          </a:blip>
          <a:srcRect r="-1" b="13824"/>
          <a:stretch/>
        </p:blipFill>
        <p:spPr>
          <a:xfrm>
            <a:off x="4650916" y="3474720"/>
            <a:ext cx="7555832" cy="3383280"/>
          </a:xfrm>
          <a:prstGeom prst="rect">
            <a:avLst/>
          </a:prstGeom>
        </p:spPr>
      </p:pic>
      <p:sp>
        <p:nvSpPr>
          <p:cNvPr id="5" name="Title 4">
            <a:extLst>
              <a:ext uri="{FF2B5EF4-FFF2-40B4-BE49-F238E27FC236}">
                <a16:creationId xmlns:a16="http://schemas.microsoft.com/office/drawing/2014/main" id="{D5783B5D-1DBE-D30F-BC53-741239A69E46}"/>
              </a:ext>
            </a:extLst>
          </p:cNvPr>
          <p:cNvSpPr>
            <a:spLocks noGrp="1"/>
          </p:cNvSpPr>
          <p:nvPr>
            <p:ph type="title"/>
          </p:nvPr>
        </p:nvSpPr>
        <p:spPr>
          <a:xfrm>
            <a:off x="643468" y="609600"/>
            <a:ext cx="3992700" cy="3877197"/>
          </a:xfrm>
        </p:spPr>
        <p:txBody>
          <a:bodyPr vert="horz" lIns="91440" tIns="45720" rIns="91440" bIns="45720" rtlCol="0" anchor="b">
            <a:normAutofit/>
          </a:bodyPr>
          <a:lstStyle/>
          <a:p>
            <a:r>
              <a:rPr lang="en-US" b="1" kern="1200" dirty="0">
                <a:solidFill>
                  <a:schemeClr val="tx1"/>
                </a:solidFill>
                <a:latin typeface="+mj-lt"/>
                <a:ea typeface="+mj-ea"/>
                <a:cs typeface="+mj-cs"/>
              </a:rPr>
              <a:t>Wageningen University and Research</a:t>
            </a:r>
          </a:p>
        </p:txBody>
      </p:sp>
      <p:sp>
        <p:nvSpPr>
          <p:cNvPr id="16391" name="Slide Number Placeholder 2">
            <a:extLst>
              <a:ext uri="{FF2B5EF4-FFF2-40B4-BE49-F238E27FC236}">
                <a16:creationId xmlns:a16="http://schemas.microsoft.com/office/drawing/2014/main" id="{3DEEE9AC-7350-EA2B-D54E-BE663B2DBB34}"/>
              </a:ext>
            </a:extLst>
          </p:cNvPr>
          <p:cNvSpPr>
            <a:spLocks noGrp="1"/>
          </p:cNvSpPr>
          <p:nvPr>
            <p:ph type="sldNum" sz="quarter" idx="18"/>
          </p:nvPr>
        </p:nvSpPr>
        <p:spPr>
          <a:xfrm>
            <a:off x="9906000" y="6356350"/>
            <a:ext cx="1447800" cy="365125"/>
          </a:xfrm>
        </p:spPr>
        <p:txBody>
          <a:bodyPr vert="horz" lIns="91440" tIns="45720" rIns="91440" bIns="45720" rtlCol="0" anchor="ctr">
            <a:normAutofit/>
          </a:bodyPr>
          <a:ls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812740" algn="l" rtl="0" fontAlgn="base">
              <a:spcBef>
                <a:spcPct val="0"/>
              </a:spcBef>
              <a:spcAft>
                <a:spcPct val="0"/>
              </a:spcAft>
              <a:defRPr kern="1200">
                <a:solidFill>
                  <a:schemeClr val="tx1"/>
                </a:solidFill>
                <a:latin typeface="Calibri" pitchFamily="34" charset="0"/>
                <a:ea typeface="+mn-ea"/>
                <a:cs typeface="+mn-cs"/>
              </a:defRPr>
            </a:lvl2pPr>
            <a:lvl3pPr marL="1625478" algn="l" rtl="0" fontAlgn="base">
              <a:spcBef>
                <a:spcPct val="0"/>
              </a:spcBef>
              <a:spcAft>
                <a:spcPct val="0"/>
              </a:spcAft>
              <a:defRPr kern="1200">
                <a:solidFill>
                  <a:schemeClr val="tx1"/>
                </a:solidFill>
                <a:latin typeface="Calibri" pitchFamily="34" charset="0"/>
                <a:ea typeface="+mn-ea"/>
                <a:cs typeface="+mn-cs"/>
              </a:defRPr>
            </a:lvl3pPr>
            <a:lvl4pPr marL="2438218" algn="l" rtl="0" fontAlgn="base">
              <a:spcBef>
                <a:spcPct val="0"/>
              </a:spcBef>
              <a:spcAft>
                <a:spcPct val="0"/>
              </a:spcAft>
              <a:defRPr kern="1200">
                <a:solidFill>
                  <a:schemeClr val="tx1"/>
                </a:solidFill>
                <a:latin typeface="Calibri" pitchFamily="34" charset="0"/>
                <a:ea typeface="+mn-ea"/>
                <a:cs typeface="+mn-cs"/>
              </a:defRPr>
            </a:lvl4pPr>
            <a:lvl5pPr marL="3250956" algn="l" rtl="0" fontAlgn="base">
              <a:spcBef>
                <a:spcPct val="0"/>
              </a:spcBef>
              <a:spcAft>
                <a:spcPct val="0"/>
              </a:spcAft>
              <a:defRPr kern="1200">
                <a:solidFill>
                  <a:schemeClr val="tx1"/>
                </a:solidFill>
                <a:latin typeface="Calibri" pitchFamily="34" charset="0"/>
                <a:ea typeface="+mn-ea"/>
                <a:cs typeface="+mn-cs"/>
              </a:defRPr>
            </a:lvl5pPr>
            <a:lvl6pPr marL="4063696" algn="l" defTabSz="1625478" rtl="0" eaLnBrk="1" latinLnBrk="0" hangingPunct="1">
              <a:defRPr kern="1200">
                <a:solidFill>
                  <a:schemeClr val="tx1"/>
                </a:solidFill>
                <a:latin typeface="Calibri" pitchFamily="34" charset="0"/>
                <a:ea typeface="+mn-ea"/>
                <a:cs typeface="+mn-cs"/>
              </a:defRPr>
            </a:lvl6pPr>
            <a:lvl7pPr marL="4876435" algn="l" defTabSz="1625478" rtl="0" eaLnBrk="1" latinLnBrk="0" hangingPunct="1">
              <a:defRPr kern="1200">
                <a:solidFill>
                  <a:schemeClr val="tx1"/>
                </a:solidFill>
                <a:latin typeface="Calibri" pitchFamily="34" charset="0"/>
                <a:ea typeface="+mn-ea"/>
                <a:cs typeface="+mn-cs"/>
              </a:defRPr>
            </a:lvl7pPr>
            <a:lvl8pPr marL="5689172" algn="l" defTabSz="1625478" rtl="0" eaLnBrk="1" latinLnBrk="0" hangingPunct="1">
              <a:defRPr kern="1200">
                <a:solidFill>
                  <a:schemeClr val="tx1"/>
                </a:solidFill>
                <a:latin typeface="Calibri" pitchFamily="34" charset="0"/>
                <a:ea typeface="+mn-ea"/>
                <a:cs typeface="+mn-cs"/>
              </a:defRPr>
            </a:lvl8pPr>
            <a:lvl9pPr marL="6501912" algn="l" defTabSz="1625478" rtl="0" eaLnBrk="1" latinLnBrk="0" hangingPunct="1">
              <a:defRPr kern="1200">
                <a:solidFill>
                  <a:schemeClr val="tx1"/>
                </a:solidFill>
                <a:latin typeface="Calibri" pitchFamily="34" charset="0"/>
                <a:ea typeface="+mn-ea"/>
                <a:cs typeface="+mn-cs"/>
              </a:defRPr>
            </a:lvl9pPr>
          </a:lstStyle>
          <a:p>
            <a:pPr algn="r">
              <a:spcAft>
                <a:spcPts val="800"/>
              </a:spcAft>
            </a:pPr>
            <a:fld id="{F25965E0-7062-474C-8671-DB3A3CE669B0}" type="slidenum">
              <a:rPr lang="en-US">
                <a:solidFill>
                  <a:srgbClr val="FFFFFF"/>
                </a:solidFill>
                <a:latin typeface="+mn-lt"/>
              </a:rPr>
              <a:pPr algn="r">
                <a:spcAft>
                  <a:spcPts val="800"/>
                </a:spcAft>
              </a:pPr>
              <a:t>2</a:t>
            </a:fld>
            <a:endParaRPr lang="en-US" dirty="0">
              <a:solidFill>
                <a:srgbClr val="FFFFFF"/>
              </a:solidFill>
              <a:latin typeface="+mn-lt"/>
            </a:endParaRPr>
          </a:p>
        </p:txBody>
      </p:sp>
    </p:spTree>
    <p:extLst>
      <p:ext uri="{BB962C8B-B14F-4D97-AF65-F5344CB8AC3E}">
        <p14:creationId xmlns:p14="http://schemas.microsoft.com/office/powerpoint/2010/main" val="3767311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FDC9-3298-5450-BAB6-5324F8BC5EA4}"/>
              </a:ext>
            </a:extLst>
          </p:cNvPr>
          <p:cNvSpPr>
            <a:spLocks noGrp="1"/>
          </p:cNvSpPr>
          <p:nvPr>
            <p:ph type="title"/>
          </p:nvPr>
        </p:nvSpPr>
        <p:spPr>
          <a:xfrm>
            <a:off x="838200" y="556995"/>
            <a:ext cx="10515600" cy="1133693"/>
          </a:xfrm>
        </p:spPr>
        <p:txBody>
          <a:bodyPr>
            <a:normAutofit/>
          </a:bodyPr>
          <a:lstStyle/>
          <a:p>
            <a:r>
              <a:rPr lang="en-US" sz="3600" b="1"/>
              <a:t>Governance implications of digital biodiversity monitoring and management</a:t>
            </a:r>
            <a:endParaRPr lang="en-US" sz="3600"/>
          </a:p>
        </p:txBody>
      </p:sp>
      <p:graphicFrame>
        <p:nvGraphicFramePr>
          <p:cNvPr id="5" name="Content Placeholder 2">
            <a:extLst>
              <a:ext uri="{FF2B5EF4-FFF2-40B4-BE49-F238E27FC236}">
                <a16:creationId xmlns:a16="http://schemas.microsoft.com/office/drawing/2014/main" id="{7E8A68BE-7DDE-84AC-2ECC-E96F7D5E76D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9578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522D8FC-E72B-955D-56E6-D1F4E22764C2}"/>
              </a:ext>
            </a:extLst>
          </p:cNvPr>
          <p:cNvSpPr>
            <a:spLocks noGrp="1"/>
          </p:cNvSpPr>
          <p:nvPr>
            <p:ph type="title"/>
          </p:nvPr>
        </p:nvSpPr>
        <p:spPr>
          <a:xfrm>
            <a:off x="838200" y="365125"/>
            <a:ext cx="10515600" cy="1325563"/>
          </a:xfrm>
        </p:spPr>
        <p:txBody>
          <a:bodyPr/>
          <a:lstStyle/>
          <a:p>
            <a:pPr algn="ctr"/>
            <a:r>
              <a:rPr lang="en-US" b="1" dirty="0"/>
              <a:t>From public to private governance</a:t>
            </a:r>
            <a:endParaRPr lang="en-US"/>
          </a:p>
        </p:txBody>
      </p:sp>
      <p:graphicFrame>
        <p:nvGraphicFramePr>
          <p:cNvPr id="6" name="Content Placeholder 5">
            <a:extLst>
              <a:ext uri="{FF2B5EF4-FFF2-40B4-BE49-F238E27FC236}">
                <a16:creationId xmlns:a16="http://schemas.microsoft.com/office/drawing/2014/main" id="{944A80E0-3C02-FC7B-725A-8F22C04C226F}"/>
              </a:ext>
            </a:extLst>
          </p:cNvPr>
          <p:cNvGraphicFramePr>
            <a:graphicFrameLocks noGrp="1"/>
          </p:cNvGraphicFramePr>
          <p:nvPr>
            <p:ph idx="1"/>
          </p:nvPr>
        </p:nvGraphicFramePr>
        <p:xfrm>
          <a:off x="838200" y="2127540"/>
          <a:ext cx="10515601" cy="3747510"/>
        </p:xfrm>
        <a:graphic>
          <a:graphicData uri="http://schemas.openxmlformats.org/drawingml/2006/table">
            <a:tbl>
              <a:tblPr bandRow="1">
                <a:tableStyleId>{5C22544A-7EE6-4342-B048-85BDC9FD1C3A}</a:tableStyleId>
              </a:tblPr>
              <a:tblGrid>
                <a:gridCol w="2474341">
                  <a:extLst>
                    <a:ext uri="{9D8B030D-6E8A-4147-A177-3AD203B41FA5}">
                      <a16:colId xmlns:a16="http://schemas.microsoft.com/office/drawing/2014/main" val="3659946626"/>
                    </a:ext>
                  </a:extLst>
                </a:gridCol>
                <a:gridCol w="3908453">
                  <a:extLst>
                    <a:ext uri="{9D8B030D-6E8A-4147-A177-3AD203B41FA5}">
                      <a16:colId xmlns:a16="http://schemas.microsoft.com/office/drawing/2014/main" val="2551801700"/>
                    </a:ext>
                  </a:extLst>
                </a:gridCol>
                <a:gridCol w="4132807">
                  <a:extLst>
                    <a:ext uri="{9D8B030D-6E8A-4147-A177-3AD203B41FA5}">
                      <a16:colId xmlns:a16="http://schemas.microsoft.com/office/drawing/2014/main" val="2709436002"/>
                    </a:ext>
                  </a:extLst>
                </a:gridCol>
              </a:tblGrid>
              <a:tr h="337890">
                <a:tc>
                  <a:txBody>
                    <a:bodyPr/>
                    <a:lstStyle/>
                    <a:p>
                      <a:r>
                        <a:rPr lang="en-US" sz="1500" b="1"/>
                        <a:t>Governance Aspect</a:t>
                      </a:r>
                      <a:endParaRPr lang="en-US" sz="1500"/>
                    </a:p>
                  </a:txBody>
                  <a:tcPr marL="76793" marR="76793" marT="38397" marB="38397" anchor="ctr">
                    <a:lnL>
                      <a:noFill/>
                    </a:lnL>
                    <a:lnR>
                      <a:noFill/>
                    </a:lnR>
                    <a:lnT>
                      <a:noFill/>
                    </a:lnT>
                    <a:lnB>
                      <a:noFill/>
                    </a:lnB>
                    <a:noFill/>
                  </a:tcPr>
                </a:tc>
                <a:tc>
                  <a:txBody>
                    <a:bodyPr/>
                    <a:lstStyle/>
                    <a:p>
                      <a:r>
                        <a:rPr lang="en-US" sz="1500" b="1"/>
                        <a:t>Public-led Approach</a:t>
                      </a:r>
                      <a:endParaRPr lang="en-US" sz="1500"/>
                    </a:p>
                  </a:txBody>
                  <a:tcPr marL="76793" marR="76793" marT="38397" marB="38397" anchor="ctr">
                    <a:lnL>
                      <a:noFill/>
                    </a:lnL>
                    <a:lnR>
                      <a:noFill/>
                    </a:lnR>
                    <a:lnT>
                      <a:noFill/>
                    </a:lnT>
                    <a:lnB>
                      <a:noFill/>
                    </a:lnB>
                    <a:noFill/>
                  </a:tcPr>
                </a:tc>
                <a:tc>
                  <a:txBody>
                    <a:bodyPr/>
                    <a:lstStyle/>
                    <a:p>
                      <a:r>
                        <a:rPr lang="en-US" sz="1500" b="1"/>
                        <a:t>Private-led Approach</a:t>
                      </a:r>
                      <a:endParaRPr lang="en-US" sz="1500"/>
                    </a:p>
                  </a:txBody>
                  <a:tcPr marL="76793" marR="76793" marT="38397" marB="38397" anchor="ctr">
                    <a:lnL>
                      <a:noFill/>
                    </a:lnL>
                    <a:lnR>
                      <a:noFill/>
                    </a:lnR>
                    <a:lnT>
                      <a:noFill/>
                    </a:lnT>
                    <a:lnB>
                      <a:noFill/>
                    </a:lnB>
                    <a:noFill/>
                  </a:tcPr>
                </a:tc>
                <a:extLst>
                  <a:ext uri="{0D108BD9-81ED-4DB2-BD59-A6C34878D82A}">
                    <a16:rowId xmlns:a16="http://schemas.microsoft.com/office/drawing/2014/main" val="3980809435"/>
                  </a:ext>
                </a:extLst>
              </a:tr>
              <a:tr h="568270">
                <a:tc>
                  <a:txBody>
                    <a:bodyPr/>
                    <a:lstStyle/>
                    <a:p>
                      <a:r>
                        <a:rPr lang="en-US" sz="1500" b="1"/>
                        <a:t>Policy Instruments</a:t>
                      </a:r>
                      <a:endParaRPr lang="en-US" sz="1500"/>
                    </a:p>
                  </a:txBody>
                  <a:tcPr marL="76793" marR="76793" marT="38397" marB="38397" anchor="ctr">
                    <a:lnL>
                      <a:noFill/>
                    </a:lnL>
                    <a:lnR>
                      <a:noFill/>
                    </a:lnR>
                    <a:lnT>
                      <a:noFill/>
                    </a:lnT>
                    <a:lnB>
                      <a:noFill/>
                    </a:lnB>
                    <a:noFill/>
                  </a:tcPr>
                </a:tc>
                <a:tc>
                  <a:txBody>
                    <a:bodyPr/>
                    <a:lstStyle/>
                    <a:p>
                      <a:r>
                        <a:rPr lang="en-US" sz="1500"/>
                        <a:t>Environmental Impact Assessments (EIAs), strategic frameworks, permitting procedures</a:t>
                      </a:r>
                    </a:p>
                  </a:txBody>
                  <a:tcPr marL="76793" marR="76793" marT="38397" marB="38397" anchor="ctr">
                    <a:lnL>
                      <a:noFill/>
                    </a:lnL>
                    <a:lnR>
                      <a:noFill/>
                    </a:lnR>
                    <a:lnT>
                      <a:noFill/>
                    </a:lnT>
                    <a:lnB>
                      <a:noFill/>
                    </a:lnB>
                    <a:noFill/>
                  </a:tcPr>
                </a:tc>
                <a:tc>
                  <a:txBody>
                    <a:bodyPr/>
                    <a:lstStyle/>
                    <a:p>
                      <a:r>
                        <a:rPr lang="en-US" sz="1500"/>
                        <a:t>Internal corporate sustainability frameworks and standards</a:t>
                      </a:r>
                    </a:p>
                  </a:txBody>
                  <a:tcPr marL="76793" marR="76793" marT="38397" marB="38397" anchor="ctr">
                    <a:lnL>
                      <a:noFill/>
                    </a:lnL>
                    <a:lnR>
                      <a:noFill/>
                    </a:lnR>
                    <a:lnT>
                      <a:noFill/>
                    </a:lnT>
                    <a:lnB>
                      <a:noFill/>
                    </a:lnB>
                    <a:noFill/>
                  </a:tcPr>
                </a:tc>
                <a:extLst>
                  <a:ext uri="{0D108BD9-81ED-4DB2-BD59-A6C34878D82A}">
                    <a16:rowId xmlns:a16="http://schemas.microsoft.com/office/drawing/2014/main" val="4226659018"/>
                  </a:ext>
                </a:extLst>
              </a:tr>
              <a:tr h="568270">
                <a:tc>
                  <a:txBody>
                    <a:bodyPr/>
                    <a:lstStyle/>
                    <a:p>
                      <a:r>
                        <a:rPr lang="en-US" sz="1500" b="1"/>
                        <a:t>Regulatory Tools</a:t>
                      </a:r>
                      <a:endParaRPr lang="en-US" sz="1500"/>
                    </a:p>
                  </a:txBody>
                  <a:tcPr marL="76793" marR="76793" marT="38397" marB="38397" anchor="ctr">
                    <a:lnL>
                      <a:noFill/>
                    </a:lnL>
                    <a:lnR>
                      <a:noFill/>
                    </a:lnR>
                    <a:lnT>
                      <a:noFill/>
                    </a:lnT>
                    <a:lnB>
                      <a:noFill/>
                    </a:lnB>
                    <a:noFill/>
                  </a:tcPr>
                </a:tc>
                <a:tc>
                  <a:txBody>
                    <a:bodyPr/>
                    <a:lstStyle/>
                    <a:p>
                      <a:r>
                        <a:rPr lang="en-US" sz="1500"/>
                        <a:t>Tenders and auctions with criteria for sustainability and biodiversity</a:t>
                      </a:r>
                    </a:p>
                  </a:txBody>
                  <a:tcPr marL="76793" marR="76793" marT="38397" marB="38397" anchor="ctr">
                    <a:lnL>
                      <a:noFill/>
                    </a:lnL>
                    <a:lnR>
                      <a:noFill/>
                    </a:lnR>
                    <a:lnT>
                      <a:noFill/>
                    </a:lnT>
                    <a:lnB>
                      <a:noFill/>
                    </a:lnB>
                    <a:noFill/>
                  </a:tcPr>
                </a:tc>
                <a:tc>
                  <a:txBody>
                    <a:bodyPr/>
                    <a:lstStyle/>
                    <a:p>
                      <a:r>
                        <a:rPr lang="en-US" sz="1500"/>
                        <a:t>Voluntary commitments aligned with company values and ESG strategies</a:t>
                      </a:r>
                    </a:p>
                  </a:txBody>
                  <a:tcPr marL="76793" marR="76793" marT="38397" marB="38397" anchor="ctr">
                    <a:lnL>
                      <a:noFill/>
                    </a:lnL>
                    <a:lnR>
                      <a:noFill/>
                    </a:lnR>
                    <a:lnT>
                      <a:noFill/>
                    </a:lnT>
                    <a:lnB>
                      <a:noFill/>
                    </a:lnB>
                    <a:noFill/>
                  </a:tcPr>
                </a:tc>
                <a:extLst>
                  <a:ext uri="{0D108BD9-81ED-4DB2-BD59-A6C34878D82A}">
                    <a16:rowId xmlns:a16="http://schemas.microsoft.com/office/drawing/2014/main" val="501811430"/>
                  </a:ext>
                </a:extLst>
              </a:tr>
              <a:tr h="568270">
                <a:tc>
                  <a:txBody>
                    <a:bodyPr/>
                    <a:lstStyle/>
                    <a:p>
                      <a:r>
                        <a:rPr lang="en-US" sz="1500" b="1"/>
                        <a:t>Incentives</a:t>
                      </a:r>
                      <a:endParaRPr lang="en-US" sz="1500"/>
                    </a:p>
                  </a:txBody>
                  <a:tcPr marL="76793" marR="76793" marT="38397" marB="38397" anchor="ctr">
                    <a:lnL>
                      <a:noFill/>
                    </a:lnL>
                    <a:lnR>
                      <a:noFill/>
                    </a:lnR>
                    <a:lnT>
                      <a:noFill/>
                    </a:lnT>
                    <a:lnB>
                      <a:noFill/>
                    </a:lnB>
                    <a:noFill/>
                  </a:tcPr>
                </a:tc>
                <a:tc>
                  <a:txBody>
                    <a:bodyPr/>
                    <a:lstStyle/>
                    <a:p>
                      <a:r>
                        <a:rPr lang="en-US" sz="1500"/>
                        <a:t>Extra points or advantages in auction/tender scoring for biodiversity initiatives</a:t>
                      </a:r>
                    </a:p>
                  </a:txBody>
                  <a:tcPr marL="76793" marR="76793" marT="38397" marB="38397" anchor="ctr">
                    <a:lnL>
                      <a:noFill/>
                    </a:lnL>
                    <a:lnR>
                      <a:noFill/>
                    </a:lnR>
                    <a:lnT>
                      <a:noFill/>
                    </a:lnT>
                    <a:lnB>
                      <a:noFill/>
                    </a:lnB>
                    <a:noFill/>
                  </a:tcPr>
                </a:tc>
                <a:tc>
                  <a:txBody>
                    <a:bodyPr/>
                    <a:lstStyle/>
                    <a:p>
                      <a:r>
                        <a:rPr lang="en-US" sz="1500"/>
                        <a:t>Brand value, social license to operate, investor expectations</a:t>
                      </a:r>
                    </a:p>
                  </a:txBody>
                  <a:tcPr marL="76793" marR="76793" marT="38397" marB="38397" anchor="ctr">
                    <a:lnL>
                      <a:noFill/>
                    </a:lnL>
                    <a:lnR>
                      <a:noFill/>
                    </a:lnR>
                    <a:lnT>
                      <a:noFill/>
                    </a:lnT>
                    <a:lnB>
                      <a:noFill/>
                    </a:lnB>
                    <a:noFill/>
                  </a:tcPr>
                </a:tc>
                <a:extLst>
                  <a:ext uri="{0D108BD9-81ED-4DB2-BD59-A6C34878D82A}">
                    <a16:rowId xmlns:a16="http://schemas.microsoft.com/office/drawing/2014/main" val="668026098"/>
                  </a:ext>
                </a:extLst>
              </a:tr>
              <a:tr h="568270">
                <a:tc>
                  <a:txBody>
                    <a:bodyPr/>
                    <a:lstStyle/>
                    <a:p>
                      <a:r>
                        <a:rPr lang="en-US" sz="1500" b="1"/>
                        <a:t>Biodiversity Actions</a:t>
                      </a:r>
                      <a:endParaRPr lang="en-US" sz="1500"/>
                    </a:p>
                  </a:txBody>
                  <a:tcPr marL="76793" marR="76793" marT="38397" marB="38397" anchor="ctr">
                    <a:lnL>
                      <a:noFill/>
                    </a:lnL>
                    <a:lnR>
                      <a:noFill/>
                    </a:lnR>
                    <a:lnT>
                      <a:noFill/>
                    </a:lnT>
                    <a:lnB>
                      <a:noFill/>
                    </a:lnB>
                    <a:noFill/>
                  </a:tcPr>
                </a:tc>
                <a:tc>
                  <a:txBody>
                    <a:bodyPr/>
                    <a:lstStyle/>
                    <a:p>
                      <a:r>
                        <a:rPr lang="en-US" sz="1500"/>
                        <a:t>Legally required mitigation and monitoring efforts</a:t>
                      </a:r>
                    </a:p>
                  </a:txBody>
                  <a:tcPr marL="76793" marR="76793" marT="38397" marB="38397" anchor="ctr">
                    <a:lnL>
                      <a:noFill/>
                    </a:lnL>
                    <a:lnR>
                      <a:noFill/>
                    </a:lnR>
                    <a:lnT>
                      <a:noFill/>
                    </a:lnT>
                    <a:lnB>
                      <a:noFill/>
                    </a:lnB>
                    <a:noFill/>
                  </a:tcPr>
                </a:tc>
                <a:tc>
                  <a:txBody>
                    <a:bodyPr/>
                    <a:lstStyle/>
                    <a:p>
                      <a:r>
                        <a:rPr lang="en-US" sz="1500"/>
                        <a:t>Voluntary biodiversity offsetting, habitat restoration, biodiversity net gain targets</a:t>
                      </a:r>
                    </a:p>
                  </a:txBody>
                  <a:tcPr marL="76793" marR="76793" marT="38397" marB="38397" anchor="ctr">
                    <a:lnL>
                      <a:noFill/>
                    </a:lnL>
                    <a:lnR>
                      <a:noFill/>
                    </a:lnR>
                    <a:lnT>
                      <a:noFill/>
                    </a:lnT>
                    <a:lnB>
                      <a:noFill/>
                    </a:lnB>
                    <a:noFill/>
                  </a:tcPr>
                </a:tc>
                <a:extLst>
                  <a:ext uri="{0D108BD9-81ED-4DB2-BD59-A6C34878D82A}">
                    <a16:rowId xmlns:a16="http://schemas.microsoft.com/office/drawing/2014/main" val="3946014129"/>
                  </a:ext>
                </a:extLst>
              </a:tr>
              <a:tr h="568270">
                <a:tc>
                  <a:txBody>
                    <a:bodyPr/>
                    <a:lstStyle/>
                    <a:p>
                      <a:r>
                        <a:rPr lang="en-US" sz="1500" b="1"/>
                        <a:t>Monitoring and Reporting</a:t>
                      </a:r>
                      <a:endParaRPr lang="en-US" sz="1500"/>
                    </a:p>
                  </a:txBody>
                  <a:tcPr marL="76793" marR="76793" marT="38397" marB="38397" anchor="ctr">
                    <a:lnL>
                      <a:noFill/>
                    </a:lnL>
                    <a:lnR>
                      <a:noFill/>
                    </a:lnR>
                    <a:lnT>
                      <a:noFill/>
                    </a:lnT>
                    <a:lnB>
                      <a:noFill/>
                    </a:lnB>
                    <a:noFill/>
                  </a:tcPr>
                </a:tc>
                <a:tc>
                  <a:txBody>
                    <a:bodyPr/>
                    <a:lstStyle/>
                    <a:p>
                      <a:r>
                        <a:rPr lang="en-US" sz="1500"/>
                        <a:t>Mandated environmental monitoring and reporting</a:t>
                      </a:r>
                    </a:p>
                  </a:txBody>
                  <a:tcPr marL="76793" marR="76793" marT="38397" marB="38397" anchor="ctr">
                    <a:lnL>
                      <a:noFill/>
                    </a:lnL>
                    <a:lnR>
                      <a:noFill/>
                    </a:lnR>
                    <a:lnT>
                      <a:noFill/>
                    </a:lnT>
                    <a:lnB>
                      <a:noFill/>
                    </a:lnB>
                    <a:noFill/>
                  </a:tcPr>
                </a:tc>
                <a:tc>
                  <a:txBody>
                    <a:bodyPr/>
                    <a:lstStyle/>
                    <a:p>
                      <a:r>
                        <a:rPr lang="en-US" sz="1500"/>
                        <a:t>Company-led monitoring programs; often more innovative or long-term</a:t>
                      </a:r>
                    </a:p>
                  </a:txBody>
                  <a:tcPr marL="76793" marR="76793" marT="38397" marB="38397" anchor="ctr">
                    <a:lnL>
                      <a:noFill/>
                    </a:lnL>
                    <a:lnR>
                      <a:noFill/>
                    </a:lnR>
                    <a:lnT>
                      <a:noFill/>
                    </a:lnT>
                    <a:lnB>
                      <a:noFill/>
                    </a:lnB>
                    <a:noFill/>
                  </a:tcPr>
                </a:tc>
                <a:extLst>
                  <a:ext uri="{0D108BD9-81ED-4DB2-BD59-A6C34878D82A}">
                    <a16:rowId xmlns:a16="http://schemas.microsoft.com/office/drawing/2014/main" val="2963526053"/>
                  </a:ext>
                </a:extLst>
              </a:tr>
              <a:tr h="568270">
                <a:tc>
                  <a:txBody>
                    <a:bodyPr/>
                    <a:lstStyle/>
                    <a:p>
                      <a:r>
                        <a:rPr lang="en-US" sz="1500" b="1"/>
                        <a:t>Overall Governance Logic</a:t>
                      </a:r>
                      <a:endParaRPr lang="en-US" sz="1500"/>
                    </a:p>
                  </a:txBody>
                  <a:tcPr marL="76793" marR="76793" marT="38397" marB="38397" anchor="ctr">
                    <a:lnL>
                      <a:noFill/>
                    </a:lnL>
                    <a:lnR>
                      <a:noFill/>
                    </a:lnR>
                    <a:lnT>
                      <a:noFill/>
                    </a:lnT>
                    <a:lnB>
                      <a:noFill/>
                    </a:lnB>
                    <a:noFill/>
                  </a:tcPr>
                </a:tc>
                <a:tc>
                  <a:txBody>
                    <a:bodyPr/>
                    <a:lstStyle/>
                    <a:p>
                      <a:r>
                        <a:rPr lang="en-US" sz="1500"/>
                        <a:t>Compliance-driven, top-down, state-coordinated</a:t>
                      </a:r>
                    </a:p>
                  </a:txBody>
                  <a:tcPr marL="76793" marR="76793" marT="38397" marB="38397" anchor="ctr">
                    <a:lnL>
                      <a:noFill/>
                    </a:lnL>
                    <a:lnR>
                      <a:noFill/>
                    </a:lnR>
                    <a:lnT>
                      <a:noFill/>
                    </a:lnT>
                    <a:lnB>
                      <a:noFill/>
                    </a:lnB>
                    <a:noFill/>
                  </a:tcPr>
                </a:tc>
                <a:tc>
                  <a:txBody>
                    <a:bodyPr/>
                    <a:lstStyle/>
                    <a:p>
                      <a:r>
                        <a:rPr lang="en-US" sz="1500"/>
                        <a:t>Voluntary, market- and reputation-driven, flexible and adaptive</a:t>
                      </a:r>
                    </a:p>
                  </a:txBody>
                  <a:tcPr marL="76793" marR="76793" marT="38397" marB="38397" anchor="ctr">
                    <a:lnL>
                      <a:noFill/>
                    </a:lnL>
                    <a:lnR>
                      <a:noFill/>
                    </a:lnR>
                    <a:lnT>
                      <a:noFill/>
                    </a:lnT>
                    <a:lnB>
                      <a:noFill/>
                    </a:lnB>
                    <a:noFill/>
                  </a:tcPr>
                </a:tc>
                <a:extLst>
                  <a:ext uri="{0D108BD9-81ED-4DB2-BD59-A6C34878D82A}">
                    <a16:rowId xmlns:a16="http://schemas.microsoft.com/office/drawing/2014/main" val="547388234"/>
                  </a:ext>
                </a:extLst>
              </a:tr>
            </a:tbl>
          </a:graphicData>
        </a:graphic>
      </p:graphicFrame>
    </p:spTree>
    <p:extLst>
      <p:ext uri="{BB962C8B-B14F-4D97-AF65-F5344CB8AC3E}">
        <p14:creationId xmlns:p14="http://schemas.microsoft.com/office/powerpoint/2010/main" val="702551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424FB-6A28-61D3-4763-2F2CFB42718E}"/>
              </a:ext>
            </a:extLst>
          </p:cNvPr>
          <p:cNvSpPr>
            <a:spLocks noGrp="1"/>
          </p:cNvSpPr>
          <p:nvPr>
            <p:ph type="title"/>
          </p:nvPr>
        </p:nvSpPr>
        <p:spPr/>
        <p:txBody>
          <a:bodyPr>
            <a:normAutofit fontScale="90000"/>
          </a:bodyPr>
          <a:lstStyle/>
          <a:p>
            <a:pPr algn="ctr"/>
            <a:r>
              <a:rPr lang="en-GB" b="1" dirty="0"/>
              <a:t>New, holistic management approach: towards collaborative eco-system-based governance of offshore wind farms</a:t>
            </a:r>
            <a:endParaRPr lang="en-US" b="1"/>
          </a:p>
        </p:txBody>
      </p:sp>
      <p:graphicFrame>
        <p:nvGraphicFramePr>
          <p:cNvPr id="26" name="Content Placeholder 2">
            <a:extLst>
              <a:ext uri="{FF2B5EF4-FFF2-40B4-BE49-F238E27FC236}">
                <a16:creationId xmlns:a16="http://schemas.microsoft.com/office/drawing/2014/main" id="{C04A1DFC-9CD4-BDD4-9449-2AA5DC609D93}"/>
              </a:ext>
            </a:extLst>
          </p:cNvPr>
          <p:cNvGraphicFramePr>
            <a:graphicFrameLocks noGrp="1"/>
          </p:cNvGraphicFramePr>
          <p:nvPr>
            <p:ph idx="1"/>
          </p:nvPr>
        </p:nvGraphicFramePr>
        <p:xfrm>
          <a:off x="1251332" y="2380235"/>
          <a:ext cx="7204771" cy="4112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ow: Left 2">
            <a:extLst>
              <a:ext uri="{FF2B5EF4-FFF2-40B4-BE49-F238E27FC236}">
                <a16:creationId xmlns:a16="http://schemas.microsoft.com/office/drawing/2014/main" id="{78225836-E405-12BA-2A26-56213D85AB59}"/>
              </a:ext>
            </a:extLst>
          </p:cNvPr>
          <p:cNvSpPr/>
          <p:nvPr/>
        </p:nvSpPr>
        <p:spPr>
          <a:xfrm>
            <a:off x="8627522" y="2383678"/>
            <a:ext cx="3239901" cy="1311563"/>
          </a:xfrm>
          <a:prstGeom prst="leftArrow">
            <a:avLst>
              <a:gd name="adj1" fmla="val 4646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What counts? Defining “good” accepting the costs?</a:t>
            </a:r>
            <a:endParaRPr lang="nl-NL" sz="1600" dirty="0"/>
          </a:p>
        </p:txBody>
      </p:sp>
      <p:sp>
        <p:nvSpPr>
          <p:cNvPr id="4" name="Arrow: Left 3">
            <a:extLst>
              <a:ext uri="{FF2B5EF4-FFF2-40B4-BE49-F238E27FC236}">
                <a16:creationId xmlns:a16="http://schemas.microsoft.com/office/drawing/2014/main" id="{F2B14342-EB77-EA7E-2750-487411108EC1}"/>
              </a:ext>
            </a:extLst>
          </p:cNvPr>
          <p:cNvSpPr/>
          <p:nvPr/>
        </p:nvSpPr>
        <p:spPr>
          <a:xfrm>
            <a:off x="8631395" y="3774893"/>
            <a:ext cx="3239901" cy="131649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Who decides? Trades-offs exist</a:t>
            </a:r>
            <a:endParaRPr lang="nl-NL" sz="1600" dirty="0"/>
          </a:p>
        </p:txBody>
      </p:sp>
      <p:sp>
        <p:nvSpPr>
          <p:cNvPr id="5" name="Arrow: Left 4">
            <a:extLst>
              <a:ext uri="{FF2B5EF4-FFF2-40B4-BE49-F238E27FC236}">
                <a16:creationId xmlns:a16="http://schemas.microsoft.com/office/drawing/2014/main" id="{79DCC397-CC87-AB21-CEC3-692ABFB57454}"/>
              </a:ext>
            </a:extLst>
          </p:cNvPr>
          <p:cNvSpPr/>
          <p:nvPr/>
        </p:nvSpPr>
        <p:spPr>
          <a:xfrm>
            <a:off x="8631395" y="5272028"/>
            <a:ext cx="3239901" cy="122197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Sharing data, transdisciplinary R&amp;I </a:t>
            </a:r>
            <a:endParaRPr lang="nl-NL" sz="1600" dirty="0"/>
          </a:p>
        </p:txBody>
      </p:sp>
    </p:spTree>
    <p:extLst>
      <p:ext uri="{BB962C8B-B14F-4D97-AF65-F5344CB8AC3E}">
        <p14:creationId xmlns:p14="http://schemas.microsoft.com/office/powerpoint/2010/main" val="3298075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B999BB-DB38-B914-C4B0-60692CAACCD6}"/>
              </a:ext>
            </a:extLst>
          </p:cNvPr>
          <p:cNvSpPr>
            <a:spLocks noGrp="1"/>
          </p:cNvSpPr>
          <p:nvPr>
            <p:ph type="sldNum" sz="quarter" idx="27"/>
          </p:nvPr>
        </p:nvSpPr>
        <p:spPr>
          <a:xfrm>
            <a:off x="11284800" y="6364800"/>
            <a:ext cx="624000" cy="164251"/>
          </a:xfrm>
        </p:spPr>
        <p:txBody>
          <a:bodyPr wrap="square">
            <a:normAutofit fontScale="40000" lnSpcReduction="20000"/>
          </a:bodyPr>
          <a:lstStyle/>
          <a:p>
            <a:pPr>
              <a:spcAft>
                <a:spcPts val="800"/>
              </a:spcAft>
            </a:pPr>
            <a:fld id="{F25965E0-7062-474C-8671-DB3A3CE669B0}" type="slidenum">
              <a:rPr lang="en-GB" noProof="0" smtClean="0"/>
              <a:pPr>
                <a:spcAft>
                  <a:spcPts val="800"/>
                </a:spcAft>
              </a:pPr>
              <a:t>23</a:t>
            </a:fld>
            <a:endParaRPr lang="en-GB" noProof="0"/>
          </a:p>
        </p:txBody>
      </p:sp>
      <p:sp>
        <p:nvSpPr>
          <p:cNvPr id="13" name="Text Placeholder 4">
            <a:extLst>
              <a:ext uri="{FF2B5EF4-FFF2-40B4-BE49-F238E27FC236}">
                <a16:creationId xmlns:a16="http://schemas.microsoft.com/office/drawing/2014/main" id="{FBA0EC29-11FA-1F59-2B15-BA56889DBB48}"/>
              </a:ext>
            </a:extLst>
          </p:cNvPr>
          <p:cNvSpPr>
            <a:spLocks noGrp="1"/>
          </p:cNvSpPr>
          <p:nvPr>
            <p:ph type="body" sz="quarter" idx="17"/>
          </p:nvPr>
        </p:nvSpPr>
        <p:spPr>
          <a:xfrm>
            <a:off x="2775120" y="3051810"/>
            <a:ext cx="6908376" cy="1843270"/>
          </a:xfrm>
        </p:spPr>
        <p:txBody>
          <a:bodyPr/>
          <a:lstStyle/>
          <a:p>
            <a:r>
              <a:rPr lang="en-US" i="1" dirty="0"/>
              <a:t>What are good outcomes for offshore wind and biodiversity? What’s your view?</a:t>
            </a:r>
          </a:p>
        </p:txBody>
      </p:sp>
      <p:sp>
        <p:nvSpPr>
          <p:cNvPr id="7" name="Title 6">
            <a:extLst>
              <a:ext uri="{FF2B5EF4-FFF2-40B4-BE49-F238E27FC236}">
                <a16:creationId xmlns:a16="http://schemas.microsoft.com/office/drawing/2014/main" id="{8E3FFB07-27A6-5E9A-A70C-8EDF52C86B22}"/>
              </a:ext>
            </a:extLst>
          </p:cNvPr>
          <p:cNvSpPr>
            <a:spLocks noGrp="1"/>
          </p:cNvSpPr>
          <p:nvPr>
            <p:ph type="title"/>
          </p:nvPr>
        </p:nvSpPr>
        <p:spPr>
          <a:xfrm>
            <a:off x="867672" y="911360"/>
            <a:ext cx="10946376" cy="1316267"/>
          </a:xfrm>
        </p:spPr>
        <p:txBody>
          <a:bodyPr>
            <a:normAutofit/>
          </a:bodyPr>
          <a:lstStyle/>
          <a:p>
            <a:r>
              <a:rPr lang="en-US" dirty="0"/>
              <a:t>Thank you for listening! Questions? Comments?</a:t>
            </a:r>
            <a:br>
              <a:rPr lang="en-US" dirty="0"/>
            </a:br>
            <a:endParaRPr lang="en-US" dirty="0"/>
          </a:p>
        </p:txBody>
      </p:sp>
    </p:spTree>
    <p:extLst>
      <p:ext uri="{BB962C8B-B14F-4D97-AF65-F5344CB8AC3E}">
        <p14:creationId xmlns:p14="http://schemas.microsoft.com/office/powerpoint/2010/main" val="4166203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F52AD-B070-CDE6-CB89-A34FEC705075}"/>
              </a:ext>
            </a:extLst>
          </p:cNvPr>
          <p:cNvSpPr>
            <a:spLocks noGrp="1"/>
          </p:cNvSpPr>
          <p:nvPr>
            <p:ph type="title"/>
          </p:nvPr>
        </p:nvSpPr>
        <p:spPr>
          <a:xfrm>
            <a:off x="748800" y="224386"/>
            <a:ext cx="5088000" cy="1360895"/>
          </a:xfrm>
        </p:spPr>
        <p:txBody>
          <a:bodyPr wrap="square" anchor="t">
            <a:normAutofit/>
          </a:bodyPr>
          <a:lstStyle/>
          <a:p>
            <a:br>
              <a:rPr lang="en-US" sz="4000" dirty="0"/>
            </a:br>
            <a:r>
              <a:rPr lang="en-US" sz="4000" dirty="0"/>
              <a:t>Stay in touch! </a:t>
            </a:r>
            <a:endParaRPr lang="nl-NL" sz="4000" dirty="0"/>
          </a:p>
        </p:txBody>
      </p:sp>
      <p:sp>
        <p:nvSpPr>
          <p:cNvPr id="4" name="Slide Number Placeholder 3">
            <a:extLst>
              <a:ext uri="{FF2B5EF4-FFF2-40B4-BE49-F238E27FC236}">
                <a16:creationId xmlns:a16="http://schemas.microsoft.com/office/drawing/2014/main" id="{631A9B88-DA35-AD15-5805-18EE15A55166}"/>
              </a:ext>
            </a:extLst>
          </p:cNvPr>
          <p:cNvSpPr>
            <a:spLocks noGrp="1"/>
          </p:cNvSpPr>
          <p:nvPr>
            <p:ph type="sldNum" sz="quarter" idx="18"/>
          </p:nvPr>
        </p:nvSpPr>
        <p:spPr>
          <a:xfrm>
            <a:off x="11284800" y="6364801"/>
            <a:ext cx="624000" cy="164251"/>
          </a:xfrm>
        </p:spPr>
        <p:txBody>
          <a:bodyPr wrap="square">
            <a:normAutofit fontScale="40000" lnSpcReduction="20000"/>
          </a:bodyPr>
          <a:lstStyle/>
          <a:p>
            <a:pPr>
              <a:spcAft>
                <a:spcPts val="600"/>
              </a:spcAft>
            </a:pPr>
            <a:fld id="{649885D2-4B81-4ACE-8760-EE5F71203612}" type="slidenum">
              <a:rPr lang="en-GB" smtClean="0"/>
              <a:pPr>
                <a:spcAft>
                  <a:spcPts val="600"/>
                </a:spcAft>
              </a:pPr>
              <a:t>24</a:t>
            </a:fld>
            <a:endParaRPr lang="en-GB"/>
          </a:p>
        </p:txBody>
      </p:sp>
      <p:pic>
        <p:nvPicPr>
          <p:cNvPr id="6" name="Picture 5" descr="Two people at desk">
            <a:extLst>
              <a:ext uri="{FF2B5EF4-FFF2-40B4-BE49-F238E27FC236}">
                <a16:creationId xmlns:a16="http://schemas.microsoft.com/office/drawing/2014/main" id="{1689C1CE-B1DF-7A40-E616-AC9956AA56EC}"/>
              </a:ext>
            </a:extLst>
          </p:cNvPr>
          <p:cNvPicPr>
            <a:picLocks noChangeAspect="1"/>
          </p:cNvPicPr>
          <p:nvPr/>
        </p:nvPicPr>
        <p:blipFill>
          <a:blip r:embed="rId2" cstate="print">
            <a:extLst>
              <a:ext uri="{28A0092B-C50C-407E-A947-70E740481C1C}">
                <a14:useLocalDpi xmlns:a14="http://schemas.microsoft.com/office/drawing/2010/main" val="0"/>
              </a:ext>
            </a:extLst>
          </a:blip>
          <a:srcRect l="15866" r="17374" b="1"/>
          <a:stretch/>
        </p:blipFill>
        <p:spPr>
          <a:xfrm>
            <a:off x="6131167" y="224478"/>
            <a:ext cx="5726400" cy="5725473"/>
          </a:xfrm>
          <a:prstGeom prst="ellipse">
            <a:avLst/>
          </a:prstGeom>
          <a:noFill/>
        </p:spPr>
      </p:pic>
      <p:sp>
        <p:nvSpPr>
          <p:cNvPr id="3" name="Content Placeholder 2">
            <a:extLst>
              <a:ext uri="{FF2B5EF4-FFF2-40B4-BE49-F238E27FC236}">
                <a16:creationId xmlns:a16="http://schemas.microsoft.com/office/drawing/2014/main" id="{0E19C01C-6D69-3830-95BC-6A2E30DE4624}"/>
              </a:ext>
            </a:extLst>
          </p:cNvPr>
          <p:cNvSpPr>
            <a:spLocks noGrp="1"/>
          </p:cNvSpPr>
          <p:nvPr>
            <p:ph type="body" sz="quarter" idx="17"/>
          </p:nvPr>
        </p:nvSpPr>
        <p:spPr>
          <a:xfrm>
            <a:off x="672000" y="1824002"/>
            <a:ext cx="5165381" cy="4122639"/>
          </a:xfrm>
        </p:spPr>
        <p:txBody>
          <a:bodyPr wrap="square" anchor="t">
            <a:normAutofit/>
          </a:bodyPr>
          <a:lstStyle/>
          <a:p>
            <a:r>
              <a:rPr lang="en-US" dirty="0"/>
              <a:t>Email: </a:t>
            </a:r>
            <a:r>
              <a:rPr lang="en-US" dirty="0">
                <a:hlinkClick r:id="rId3"/>
              </a:rPr>
              <a:t>Helena.solman@wur.nl</a:t>
            </a:r>
            <a:endParaRPr lang="en-US" dirty="0"/>
          </a:p>
          <a:p>
            <a:r>
              <a:rPr lang="nl-NL" dirty="0">
                <a:hlinkClick r:id="rId4"/>
              </a:rPr>
              <a:t>dr. HM (Helena) Solman MSc - WUR</a:t>
            </a:r>
            <a:endParaRPr lang="en-US" dirty="0"/>
          </a:p>
          <a:p>
            <a:r>
              <a:rPr lang="en-US" dirty="0"/>
              <a:t>Connect on </a:t>
            </a:r>
            <a:r>
              <a:rPr lang="en-US" dirty="0" err="1"/>
              <a:t>Linkedin</a:t>
            </a:r>
            <a:r>
              <a:rPr lang="en-US" dirty="0"/>
              <a:t> </a:t>
            </a:r>
          </a:p>
          <a:p>
            <a:r>
              <a:rPr lang="en-US" dirty="0"/>
              <a:t>Check out our university: </a:t>
            </a:r>
            <a:r>
              <a:rPr lang="nl-NL" dirty="0">
                <a:hlinkClick r:id="rId5"/>
              </a:rPr>
              <a:t>WUR</a:t>
            </a:r>
            <a:endParaRPr lang="nl-NL" dirty="0"/>
          </a:p>
        </p:txBody>
      </p:sp>
    </p:spTree>
    <p:extLst>
      <p:ext uri="{BB962C8B-B14F-4D97-AF65-F5344CB8AC3E}">
        <p14:creationId xmlns:p14="http://schemas.microsoft.com/office/powerpoint/2010/main" val="147181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descr="A cartoon of a wind turbine&#10;&#10;Description automatically generated">
            <a:extLst>
              <a:ext uri="{FF2B5EF4-FFF2-40B4-BE49-F238E27FC236}">
                <a16:creationId xmlns:a16="http://schemas.microsoft.com/office/drawing/2014/main" id="{30CD0AEA-9E04-542C-6E97-B7DFA0311B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763"/>
          <a:stretch/>
        </p:blipFill>
        <p:spPr>
          <a:xfrm>
            <a:off x="827707" y="1567544"/>
            <a:ext cx="9861630" cy="4851078"/>
          </a:xfrm>
          <a:prstGeom prst="rect">
            <a:avLst/>
          </a:prstGeom>
          <a:effectLst/>
        </p:spPr>
      </p:pic>
      <p:sp>
        <p:nvSpPr>
          <p:cNvPr id="2" name="Title 1">
            <a:extLst>
              <a:ext uri="{FF2B5EF4-FFF2-40B4-BE49-F238E27FC236}">
                <a16:creationId xmlns:a16="http://schemas.microsoft.com/office/drawing/2014/main" id="{76F2A93C-D2DD-14CF-265A-CC97060285ED}"/>
              </a:ext>
            </a:extLst>
          </p:cNvPr>
          <p:cNvSpPr>
            <a:spLocks noGrp="1"/>
          </p:cNvSpPr>
          <p:nvPr>
            <p:ph type="title"/>
          </p:nvPr>
        </p:nvSpPr>
        <p:spPr>
          <a:xfrm>
            <a:off x="1084943" y="241980"/>
            <a:ext cx="10515600" cy="1325563"/>
          </a:xfrm>
        </p:spPr>
        <p:txBody>
          <a:bodyPr/>
          <a:lstStyle/>
          <a:p>
            <a:r>
              <a:rPr lang="en-US" b="1" dirty="0"/>
              <a:t>Holi-doc project: Holistic monitoring at a wind farm level</a:t>
            </a:r>
            <a:endParaRPr lang="nl-NL" b="1" dirty="0"/>
          </a:p>
        </p:txBody>
      </p:sp>
      <p:sp>
        <p:nvSpPr>
          <p:cNvPr id="4" name="TextBox 3">
            <a:extLst>
              <a:ext uri="{FF2B5EF4-FFF2-40B4-BE49-F238E27FC236}">
                <a16:creationId xmlns:a16="http://schemas.microsoft.com/office/drawing/2014/main" id="{F813CC76-F495-D510-887B-1250299A682B}"/>
              </a:ext>
            </a:extLst>
          </p:cNvPr>
          <p:cNvSpPr txBox="1"/>
          <p:nvPr/>
        </p:nvSpPr>
        <p:spPr>
          <a:xfrm>
            <a:off x="715518" y="6418622"/>
            <a:ext cx="10248138" cy="369332"/>
          </a:xfrm>
          <a:prstGeom prst="rect">
            <a:avLst/>
          </a:prstGeom>
          <a:noFill/>
        </p:spPr>
        <p:txBody>
          <a:bodyPr wrap="square">
            <a:spAutoFit/>
          </a:bodyPr>
          <a:lstStyle/>
          <a:p>
            <a:r>
              <a:rPr lang="en-US" dirty="0">
                <a:hlinkClick r:id="rId4"/>
              </a:rPr>
              <a:t>Holi-DOCTOR - </a:t>
            </a:r>
            <a:r>
              <a:rPr lang="en-US" dirty="0" err="1">
                <a:hlinkClick r:id="rId4"/>
              </a:rPr>
              <a:t>HOLIstic</a:t>
            </a:r>
            <a:r>
              <a:rPr lang="en-US" dirty="0">
                <a:hlinkClick r:id="rId4"/>
              </a:rPr>
              <a:t> framework for </a:t>
            </a:r>
            <a:r>
              <a:rPr lang="en-US" dirty="0" err="1">
                <a:hlinkClick r:id="rId4"/>
              </a:rPr>
              <a:t>DiagnOstiCs</a:t>
            </a:r>
            <a:r>
              <a:rPr lang="en-US" dirty="0">
                <a:hlinkClick r:id="rId4"/>
              </a:rPr>
              <a:t> and </a:t>
            </a:r>
            <a:r>
              <a:rPr lang="en-US" dirty="0" err="1">
                <a:hlinkClick r:id="rId4"/>
              </a:rPr>
              <a:t>moniTORing</a:t>
            </a:r>
            <a:r>
              <a:rPr lang="en-US" dirty="0">
                <a:hlinkClick r:id="rId4"/>
              </a:rPr>
              <a:t> of wind turbine blades</a:t>
            </a:r>
            <a:endParaRPr lang="en-US" dirty="0"/>
          </a:p>
        </p:txBody>
      </p:sp>
    </p:spTree>
    <p:extLst>
      <p:ext uri="{BB962C8B-B14F-4D97-AF65-F5344CB8AC3E}">
        <p14:creationId xmlns:p14="http://schemas.microsoft.com/office/powerpoint/2010/main" val="1880409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44A63D-4D83-D4CA-3199-06F6C8925C11}"/>
              </a:ext>
            </a:extLst>
          </p:cNvPr>
          <p:cNvSpPr>
            <a:spLocks noGrp="1"/>
          </p:cNvSpPr>
          <p:nvPr>
            <p:ph type="title"/>
          </p:nvPr>
        </p:nvSpPr>
        <p:spPr>
          <a:xfrm>
            <a:off x="546824" y="354144"/>
            <a:ext cx="11107200" cy="1863425"/>
          </a:xfrm>
        </p:spPr>
        <p:txBody>
          <a:bodyPr>
            <a:normAutofit/>
          </a:bodyPr>
          <a:lstStyle/>
          <a:p>
            <a:pPr algn="ctr"/>
            <a:r>
              <a:rPr lang="en-US" b="1" dirty="0"/>
              <a:t>The expansion of offshore wind farms in the North Sea</a:t>
            </a:r>
            <a:endParaRPr lang="nl-NL" b="1" dirty="0"/>
          </a:p>
        </p:txBody>
      </p:sp>
      <p:sp>
        <p:nvSpPr>
          <p:cNvPr id="4" name="Slide Number Placeholder 3">
            <a:extLst>
              <a:ext uri="{FF2B5EF4-FFF2-40B4-BE49-F238E27FC236}">
                <a16:creationId xmlns:a16="http://schemas.microsoft.com/office/drawing/2014/main" id="{0CF87910-BC03-7F01-7651-34AF13A92AC0}"/>
              </a:ext>
            </a:extLst>
          </p:cNvPr>
          <p:cNvSpPr>
            <a:spLocks noGrp="1"/>
          </p:cNvSpPr>
          <p:nvPr>
            <p:ph type="sldNum" sz="quarter" idx="11"/>
          </p:nvPr>
        </p:nvSpPr>
        <p:spPr/>
        <p:txBody>
          <a:bodyPr/>
          <a:lstStyle/>
          <a:p>
            <a:pPr algn="r"/>
            <a:fld id="{F25965E0-7062-474C-8671-DB3A3CE669B0}" type="slidenum">
              <a:rPr lang="en-GB" noProof="0" smtClean="0"/>
              <a:pPr algn="r"/>
              <a:t>4</a:t>
            </a:fld>
            <a:endParaRPr lang="en-GB" noProof="0" dirty="0"/>
          </a:p>
        </p:txBody>
      </p:sp>
      <p:pic>
        <p:nvPicPr>
          <p:cNvPr id="6" name="Picture 5" descr="A map of europe with red and blue dots&#10;&#10;AI-generated content may be incorrect.">
            <a:extLst>
              <a:ext uri="{FF2B5EF4-FFF2-40B4-BE49-F238E27FC236}">
                <a16:creationId xmlns:a16="http://schemas.microsoft.com/office/drawing/2014/main" id="{FC7DEB2B-E897-16AA-3BF2-1F217EE366C2}"/>
              </a:ext>
            </a:extLst>
          </p:cNvPr>
          <p:cNvPicPr>
            <a:picLocks noChangeAspect="1"/>
          </p:cNvPicPr>
          <p:nvPr/>
        </p:nvPicPr>
        <p:blipFill>
          <a:blip r:embed="rId2"/>
          <a:stretch>
            <a:fillRect/>
          </a:stretch>
        </p:blipFill>
        <p:spPr>
          <a:xfrm>
            <a:off x="188278" y="2381002"/>
            <a:ext cx="3832465" cy="3526107"/>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FF5323B7-B671-2300-4769-5C0C5C025E44}"/>
              </a:ext>
            </a:extLst>
          </p:cNvPr>
          <p:cNvPicPr>
            <a:picLocks noChangeAspect="1"/>
          </p:cNvPicPr>
          <p:nvPr/>
        </p:nvPicPr>
        <p:blipFill>
          <a:blip r:embed="rId3"/>
          <a:srcRect l="-9960" r="9960"/>
          <a:stretch/>
        </p:blipFill>
        <p:spPr>
          <a:xfrm>
            <a:off x="3708599" y="3653178"/>
            <a:ext cx="3008326" cy="2250028"/>
          </a:xfrm>
          <a:prstGeom prst="rect">
            <a:avLst/>
          </a:prstGeom>
        </p:spPr>
      </p:pic>
      <p:sp>
        <p:nvSpPr>
          <p:cNvPr id="2" name="Text Placeholder 2">
            <a:extLst>
              <a:ext uri="{FF2B5EF4-FFF2-40B4-BE49-F238E27FC236}">
                <a16:creationId xmlns:a16="http://schemas.microsoft.com/office/drawing/2014/main" id="{198C3A81-E294-08B9-CB58-44801B549F1D}"/>
              </a:ext>
            </a:extLst>
          </p:cNvPr>
          <p:cNvSpPr>
            <a:spLocks noGrp="1"/>
          </p:cNvSpPr>
          <p:nvPr/>
        </p:nvSpPr>
        <p:spPr>
          <a:xfrm>
            <a:off x="6505721" y="2213630"/>
            <a:ext cx="5472000" cy="3981450"/>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p>
          <a:p>
            <a:r>
              <a:rPr lang="en-US" sz="3600" dirty="0"/>
              <a:t>76 GW of offshore wind by 2030</a:t>
            </a:r>
            <a:br>
              <a:rPr lang="en-US" sz="3600" dirty="0"/>
            </a:br>
            <a:r>
              <a:rPr lang="en-US" sz="3600" dirty="0"/>
              <a:t>This interim goal </a:t>
            </a:r>
          </a:p>
          <a:p>
            <a:r>
              <a:rPr lang="en-US" sz="3600" dirty="0"/>
              <a:t>193 GW by 2040</a:t>
            </a:r>
            <a:br>
              <a:rPr lang="en-US" sz="3600" dirty="0"/>
            </a:br>
            <a:r>
              <a:rPr lang="en-US" sz="3600" dirty="0"/>
              <a:t>A step towards the 2050 vision.​</a:t>
            </a:r>
          </a:p>
          <a:p>
            <a:pPr>
              <a:buFont typeface="Arial" panose="020B0604020202020204" pitchFamily="34" charset="0"/>
              <a:buChar char="•"/>
            </a:pPr>
            <a:r>
              <a:rPr lang="en-US" sz="3600" dirty="0"/>
              <a:t>260 GW by 2050</a:t>
            </a:r>
            <a:br>
              <a:rPr lang="en-US" sz="3600" dirty="0"/>
            </a:br>
            <a:r>
              <a:rPr lang="en-US" sz="3600" dirty="0"/>
              <a:t>This aligns with the broader EU objective of 300 GW of offshore wind capacity by mid-century. </a:t>
            </a:r>
          </a:p>
          <a:p>
            <a:endParaRPr lang="nl-NL" dirty="0"/>
          </a:p>
        </p:txBody>
      </p:sp>
    </p:spTree>
    <p:extLst>
      <p:ext uri="{BB962C8B-B14F-4D97-AF65-F5344CB8AC3E}">
        <p14:creationId xmlns:p14="http://schemas.microsoft.com/office/powerpoint/2010/main" val="766734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592E-D683-06E4-50D7-C66D7BFBDE78}"/>
              </a:ext>
            </a:extLst>
          </p:cNvPr>
          <p:cNvSpPr>
            <a:spLocks noGrp="1"/>
          </p:cNvSpPr>
          <p:nvPr>
            <p:ph type="title"/>
          </p:nvPr>
        </p:nvSpPr>
        <p:spPr>
          <a:xfrm>
            <a:off x="1299414" y="90056"/>
            <a:ext cx="11107200" cy="1316267"/>
          </a:xfrm>
        </p:spPr>
        <p:txBody>
          <a:bodyPr/>
          <a:lstStyle/>
          <a:p>
            <a:r>
              <a:rPr lang="en-US" b="1" dirty="0"/>
              <a:t>North Sea and biodiversity governance</a:t>
            </a:r>
            <a:endParaRPr lang="nl-NL" b="1" dirty="0"/>
          </a:p>
        </p:txBody>
      </p:sp>
      <p:sp>
        <p:nvSpPr>
          <p:cNvPr id="3" name="Content Placeholder 2">
            <a:extLst>
              <a:ext uri="{FF2B5EF4-FFF2-40B4-BE49-F238E27FC236}">
                <a16:creationId xmlns:a16="http://schemas.microsoft.com/office/drawing/2014/main" id="{25061B4D-EEBA-5E63-BFB8-EA7A4AABFEDF}"/>
              </a:ext>
            </a:extLst>
          </p:cNvPr>
          <p:cNvSpPr>
            <a:spLocks noGrp="1"/>
          </p:cNvSpPr>
          <p:nvPr>
            <p:ph idx="1"/>
          </p:nvPr>
        </p:nvSpPr>
        <p:spPr/>
        <p:txBody>
          <a:bodyPr/>
          <a:lstStyle/>
          <a:p>
            <a:pPr marL="0" indent="0">
              <a:buNone/>
            </a:pPr>
            <a:endParaRPr lang="en-US" dirty="0"/>
          </a:p>
          <a:p>
            <a:pPr marL="0" indent="0">
              <a:buNone/>
            </a:pPr>
            <a:endParaRPr lang="nl-NL" dirty="0"/>
          </a:p>
        </p:txBody>
      </p:sp>
      <p:sp>
        <p:nvSpPr>
          <p:cNvPr id="4" name="Slide Number Placeholder 3">
            <a:extLst>
              <a:ext uri="{FF2B5EF4-FFF2-40B4-BE49-F238E27FC236}">
                <a16:creationId xmlns:a16="http://schemas.microsoft.com/office/drawing/2014/main" id="{D1F8F900-1D56-BE40-A527-21F438A471E1}"/>
              </a:ext>
            </a:extLst>
          </p:cNvPr>
          <p:cNvSpPr>
            <a:spLocks noGrp="1"/>
          </p:cNvSpPr>
          <p:nvPr>
            <p:ph type="sldNum" sz="quarter" idx="12"/>
          </p:nvPr>
        </p:nvSpPr>
        <p:spPr/>
        <p:txBody>
          <a:bodyPr/>
          <a:lstStyle/>
          <a:p>
            <a:fld id="{649885D2-4B81-4ACE-8760-EE5F71203612}" type="slidenum">
              <a:rPr lang="en-GB" smtClean="0"/>
              <a:t>5</a:t>
            </a:fld>
            <a:endParaRPr lang="en-GB"/>
          </a:p>
        </p:txBody>
      </p:sp>
      <p:pic>
        <p:nvPicPr>
          <p:cNvPr id="7" name="Picture 6" descr="A person standing in front of a large screen&#10;&#10;AI-generated content may be incorrect.">
            <a:extLst>
              <a:ext uri="{FF2B5EF4-FFF2-40B4-BE49-F238E27FC236}">
                <a16:creationId xmlns:a16="http://schemas.microsoft.com/office/drawing/2014/main" id="{2A9C874C-00CD-B586-08CE-F0C1DEFC6B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5390" y="1828636"/>
            <a:ext cx="5416195" cy="4103460"/>
          </a:xfrm>
          <a:prstGeom prst="rect">
            <a:avLst/>
          </a:prstGeom>
        </p:spPr>
      </p:pic>
      <p:sp>
        <p:nvSpPr>
          <p:cNvPr id="9" name="TextBox 8">
            <a:extLst>
              <a:ext uri="{FF2B5EF4-FFF2-40B4-BE49-F238E27FC236}">
                <a16:creationId xmlns:a16="http://schemas.microsoft.com/office/drawing/2014/main" id="{1779FB2A-7798-5315-255F-BFE709D8FA92}"/>
              </a:ext>
            </a:extLst>
          </p:cNvPr>
          <p:cNvSpPr txBox="1"/>
          <p:nvPr/>
        </p:nvSpPr>
        <p:spPr>
          <a:xfrm>
            <a:off x="838200" y="2188396"/>
            <a:ext cx="4411894" cy="4068566"/>
          </a:xfrm>
          <a:prstGeom prst="rect">
            <a:avLst/>
          </a:prstGeom>
          <a:noFill/>
        </p:spPr>
        <p:txBody>
          <a:bodyPr wrap="square" rtlCol="0">
            <a:spAutoFit/>
          </a:bodyPr>
          <a:lstStyle/>
          <a:p>
            <a:endParaRPr lang="nl-NL" dirty="0"/>
          </a:p>
        </p:txBody>
      </p:sp>
      <p:sp>
        <p:nvSpPr>
          <p:cNvPr id="11" name="Rectangle 1">
            <a:extLst>
              <a:ext uri="{FF2B5EF4-FFF2-40B4-BE49-F238E27FC236}">
                <a16:creationId xmlns:a16="http://schemas.microsoft.com/office/drawing/2014/main" id="{1D2FEA0C-6B7D-B354-DB7D-098F1B1EA5C3}"/>
              </a:ext>
            </a:extLst>
          </p:cNvPr>
          <p:cNvSpPr>
            <a:spLocks noChangeArrowheads="1"/>
          </p:cNvSpPr>
          <p:nvPr/>
        </p:nvSpPr>
        <p:spPr bwMode="auto">
          <a:xfrm>
            <a:off x="431514" y="1729079"/>
            <a:ext cx="5782720" cy="43714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1" fontAlgn="base">
              <a:lnSpc>
                <a:spcPct val="70000"/>
              </a:lnSpc>
              <a:spcBef>
                <a:spcPts val="1000"/>
              </a:spcBef>
              <a:spcAft>
                <a:spcPct val="0"/>
              </a:spcAft>
            </a:pPr>
            <a:r>
              <a:rPr lang="en-GB" altLang="nl-NL" sz="2400" b="1" dirty="0"/>
              <a:t>Policy response to the Biodiversity Crisis</a:t>
            </a:r>
          </a:p>
          <a:p>
            <a:pPr marL="228600" marR="0" lvl="0" indent="-228600" fontAlgn="base">
              <a:lnSpc>
                <a:spcPct val="70000"/>
              </a:lnSpc>
              <a:spcBef>
                <a:spcPts val="1000"/>
              </a:spcBef>
              <a:spcAft>
                <a:spcPct val="0"/>
              </a:spcAft>
              <a:buClrTx/>
              <a:buSzTx/>
              <a:buFont typeface="Arial" panose="020B0604020202020204" pitchFamily="34" charset="0"/>
              <a:buChar char="•"/>
              <a:tabLst/>
            </a:pPr>
            <a:r>
              <a:rPr lang="en-GB" altLang="nl-NL" sz="2400" dirty="0"/>
              <a:t>Pollution from oil &amp; gas platforms, pipelines, and marine traffic is degrading marine ecosystems.</a:t>
            </a:r>
          </a:p>
          <a:p>
            <a:pPr marL="228600" marR="0" lvl="0" indent="-228600" fontAlgn="base">
              <a:lnSpc>
                <a:spcPct val="70000"/>
              </a:lnSpc>
              <a:spcBef>
                <a:spcPts val="1000"/>
              </a:spcBef>
              <a:spcAft>
                <a:spcPct val="0"/>
              </a:spcAft>
              <a:buClrTx/>
              <a:buSzTx/>
              <a:buFont typeface="Arial" panose="020B0604020202020204" pitchFamily="34" charset="0"/>
              <a:buChar char="•"/>
              <a:tabLst/>
            </a:pPr>
            <a:r>
              <a:rPr lang="en-GB" altLang="nl-NL" sz="2400" dirty="0"/>
              <a:t>Overfishing, habitat destruction, and climate change threaten key species like seabirds, cod, and </a:t>
            </a:r>
            <a:r>
              <a:rPr lang="en-GB" altLang="nl-NL" sz="2400" dirty="0" err="1"/>
              <a:t>sandeels</a:t>
            </a:r>
            <a:r>
              <a:rPr lang="en-GB" altLang="nl-NL" sz="2400" dirty="0"/>
              <a:t>.</a:t>
            </a:r>
          </a:p>
          <a:p>
            <a:pPr marL="228600" indent="-228600" fontAlgn="base">
              <a:lnSpc>
                <a:spcPct val="70000"/>
              </a:lnSpc>
              <a:spcBef>
                <a:spcPts val="1000"/>
              </a:spcBef>
              <a:spcAft>
                <a:spcPct val="0"/>
              </a:spcAft>
              <a:buFont typeface="Arial" panose="020B0604020202020204" pitchFamily="34" charset="0"/>
              <a:buChar char="•"/>
            </a:pPr>
            <a:r>
              <a:rPr lang="en-GB" altLang="nl-NL" sz="2400" dirty="0">
                <a:solidFill>
                  <a:srgbClr val="FF0000"/>
                </a:solidFill>
              </a:rPr>
              <a:t>Uncertain impact of wind farms?</a:t>
            </a:r>
          </a:p>
          <a:p>
            <a:pPr fontAlgn="base">
              <a:lnSpc>
                <a:spcPct val="70000"/>
              </a:lnSpc>
              <a:spcBef>
                <a:spcPts val="1000"/>
              </a:spcBef>
              <a:spcAft>
                <a:spcPct val="0"/>
              </a:spcAft>
            </a:pPr>
            <a:r>
              <a:rPr lang="en-GB" altLang="nl-NL" sz="2400" b="1" dirty="0"/>
              <a:t> Legal conservation efforts</a:t>
            </a:r>
          </a:p>
          <a:p>
            <a:pPr marL="228600" marR="0" lvl="0" indent="-228600" fontAlgn="base">
              <a:lnSpc>
                <a:spcPct val="70000"/>
              </a:lnSpc>
              <a:spcBef>
                <a:spcPts val="1000"/>
              </a:spcBef>
              <a:spcAft>
                <a:spcPct val="0"/>
              </a:spcAft>
              <a:buClrTx/>
              <a:buSzTx/>
              <a:buFont typeface="Arial" panose="020B0604020202020204" pitchFamily="34" charset="0"/>
              <a:buChar char="•"/>
              <a:tabLst/>
            </a:pPr>
            <a:r>
              <a:rPr lang="en-GB" altLang="nl-NL" sz="2400" dirty="0"/>
              <a:t>Policies like the </a:t>
            </a:r>
            <a:r>
              <a:rPr lang="en-GB" altLang="nl-NL" sz="2400" dirty="0" err="1"/>
              <a:t>sandeel</a:t>
            </a:r>
            <a:r>
              <a:rPr lang="en-GB" altLang="nl-NL" sz="2400" dirty="0"/>
              <a:t> fishing ban (UK/Scotland) and marine protected areas (MPAs) aim to restore ecosystems.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71878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70DF6-E845-2EA3-41A3-B034D2A42F32}"/>
              </a:ext>
            </a:extLst>
          </p:cNvPr>
          <p:cNvSpPr>
            <a:spLocks noGrp="1"/>
          </p:cNvSpPr>
          <p:nvPr>
            <p:ph type="title"/>
          </p:nvPr>
        </p:nvSpPr>
        <p:spPr>
          <a:xfrm>
            <a:off x="838201" y="282270"/>
            <a:ext cx="10628085" cy="1325563"/>
          </a:xfrm>
        </p:spPr>
        <p:txBody>
          <a:bodyPr>
            <a:normAutofit/>
          </a:bodyPr>
          <a:lstStyle/>
          <a:p>
            <a:r>
              <a:rPr lang="en-GB" b="1" dirty="0"/>
              <a:t>Policy-makers </a:t>
            </a:r>
            <a:r>
              <a:rPr lang="en-GB" b="1" dirty="0" err="1"/>
              <a:t>dillema</a:t>
            </a:r>
            <a:r>
              <a:rPr lang="en-GB" b="1" dirty="0"/>
              <a:t>: Offshore wind and marine </a:t>
            </a:r>
            <a:r>
              <a:rPr lang="en-GB" b="1" dirty="0" err="1"/>
              <a:t>biodiveristy</a:t>
            </a:r>
          </a:p>
        </p:txBody>
      </p:sp>
      <p:sp>
        <p:nvSpPr>
          <p:cNvPr id="3" name="Content Placeholder 2">
            <a:extLst>
              <a:ext uri="{FF2B5EF4-FFF2-40B4-BE49-F238E27FC236}">
                <a16:creationId xmlns:a16="http://schemas.microsoft.com/office/drawing/2014/main" id="{F9BD6362-D371-9E6F-26C2-EFB64C51892B}"/>
              </a:ext>
            </a:extLst>
          </p:cNvPr>
          <p:cNvSpPr>
            <a:spLocks noGrp="1"/>
          </p:cNvSpPr>
          <p:nvPr>
            <p:ph idx="1"/>
          </p:nvPr>
        </p:nvSpPr>
        <p:spPr>
          <a:xfrm>
            <a:off x="891696" y="1810700"/>
            <a:ext cx="5092194" cy="4351338"/>
          </a:xfrm>
        </p:spPr>
        <p:txBody>
          <a:bodyPr>
            <a:normAutofit/>
          </a:bodyPr>
          <a:lstStyle/>
          <a:p>
            <a:pPr marL="457200" indent="-457200">
              <a:buFont typeface="+mj-lt"/>
              <a:buAutoNum type="arabicPeriod"/>
            </a:pPr>
            <a:r>
              <a:rPr lang="en-GB" sz="2400" dirty="0"/>
              <a:t>Upscaling trends: large scale developments- understanding impact of single and multiple wind farms</a:t>
            </a:r>
          </a:p>
          <a:p>
            <a:pPr marL="457200" indent="-457200">
              <a:buFont typeface="+mj-lt"/>
              <a:buAutoNum type="arabicPeriod"/>
            </a:pPr>
            <a:r>
              <a:rPr lang="en-GB" sz="2400" dirty="0"/>
              <a:t>The ecological impact needs to be assessed: knowns and unknowns, but predicting the impact is difficult</a:t>
            </a:r>
          </a:p>
          <a:p>
            <a:pPr marL="457200" indent="-457200">
              <a:buFont typeface="+mj-lt"/>
              <a:buAutoNum type="arabicPeriod"/>
            </a:pPr>
            <a:r>
              <a:rPr lang="en-GB" sz="2400" dirty="0"/>
              <a:t>Key concerns: birds, noise, fish, displacement, cumulative impacts, conflicts with other marine activities</a:t>
            </a:r>
          </a:p>
        </p:txBody>
      </p:sp>
      <p:pic>
        <p:nvPicPr>
          <p:cNvPr id="7" name="Picture 6" descr="A cartoon of a penguin flying over a river&#10;&#10;Description automatically generated">
            <a:extLst>
              <a:ext uri="{FF2B5EF4-FFF2-40B4-BE49-F238E27FC236}">
                <a16:creationId xmlns:a16="http://schemas.microsoft.com/office/drawing/2014/main" id="{1487DA1F-521A-4F2F-9E69-5254B11E2B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4763" y="1958278"/>
            <a:ext cx="5150702" cy="3569608"/>
          </a:xfrm>
          <a:prstGeom prst="rect">
            <a:avLst/>
          </a:prstGeom>
        </p:spPr>
      </p:pic>
    </p:spTree>
    <p:extLst>
      <p:ext uri="{BB962C8B-B14F-4D97-AF65-F5344CB8AC3E}">
        <p14:creationId xmlns:p14="http://schemas.microsoft.com/office/powerpoint/2010/main" val="1855580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C192A-BC31-9DB2-AC27-DF60CF5BDBC2}"/>
              </a:ext>
            </a:extLst>
          </p:cNvPr>
          <p:cNvSpPr>
            <a:spLocks noGrp="1"/>
          </p:cNvSpPr>
          <p:nvPr>
            <p:ph type="title"/>
          </p:nvPr>
        </p:nvSpPr>
        <p:spPr/>
        <p:txBody>
          <a:bodyPr/>
          <a:lstStyle/>
          <a:p>
            <a:pPr algn="ctr"/>
            <a:r>
              <a:rPr lang="en-US" b="1" dirty="0"/>
              <a:t>Actors in the policy arena</a:t>
            </a:r>
          </a:p>
        </p:txBody>
      </p:sp>
      <p:pic>
        <p:nvPicPr>
          <p:cNvPr id="4" name="Content Placeholder 4" descr="A diagram of different types of marine organisms&#10;&#10;AI-generated content may be incorrect.">
            <a:extLst>
              <a:ext uri="{FF2B5EF4-FFF2-40B4-BE49-F238E27FC236}">
                <a16:creationId xmlns:a16="http://schemas.microsoft.com/office/drawing/2014/main" id="{057D6889-C9DE-5E83-D7BB-37467D526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374" y="1714504"/>
            <a:ext cx="7307473" cy="4874440"/>
          </a:xfrm>
          <a:prstGeom prst="rect">
            <a:avLst/>
          </a:prstGeom>
        </p:spPr>
      </p:pic>
    </p:spTree>
    <p:extLst>
      <p:ext uri="{BB962C8B-B14F-4D97-AF65-F5344CB8AC3E}">
        <p14:creationId xmlns:p14="http://schemas.microsoft.com/office/powerpoint/2010/main" val="3639368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8800" y="224385"/>
            <a:ext cx="11107200" cy="1294980"/>
          </a:xfrm>
        </p:spPr>
        <p:txBody>
          <a:bodyPr>
            <a:normAutofit/>
          </a:bodyPr>
          <a:lstStyle/>
          <a:p>
            <a:pPr algn="ctr"/>
            <a:r>
              <a:rPr lang="en-US" b="1" dirty="0"/>
              <a:t>Bringing </a:t>
            </a:r>
            <a:r>
              <a:rPr lang="en-US" b="1" dirty="0" err="1"/>
              <a:t>stakerholders</a:t>
            </a:r>
            <a:r>
              <a:rPr lang="en-US" b="1" dirty="0"/>
              <a:t> and experts together</a:t>
            </a:r>
            <a:endParaRPr lang="en-US" sz="2667" b="1" dirty="0"/>
          </a:p>
        </p:txBody>
      </p:sp>
      <p:pic>
        <p:nvPicPr>
          <p:cNvPr id="14" name="Picture 13" descr="A person standing in front of a screen&#10;&#10;Description automatically generated">
            <a:extLst>
              <a:ext uri="{FF2B5EF4-FFF2-40B4-BE49-F238E27FC236}">
                <a16:creationId xmlns:a16="http://schemas.microsoft.com/office/drawing/2014/main" id="{DD302EC1-8EBC-1430-D4ED-58BFBCA432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62" t="17076" r="15219" b="14747"/>
          <a:stretch/>
        </p:blipFill>
        <p:spPr>
          <a:xfrm>
            <a:off x="6481134" y="1729329"/>
            <a:ext cx="2576804" cy="2010824"/>
          </a:xfrm>
          <a:prstGeom prst="rect">
            <a:avLst/>
          </a:prstGeom>
        </p:spPr>
      </p:pic>
      <p:pic>
        <p:nvPicPr>
          <p:cNvPr id="16" name="Picture 15" descr="A group of people sitting around a table&#10;&#10;Description automatically generated">
            <a:extLst>
              <a:ext uri="{FF2B5EF4-FFF2-40B4-BE49-F238E27FC236}">
                <a16:creationId xmlns:a16="http://schemas.microsoft.com/office/drawing/2014/main" id="{7FAC2CF2-C0A4-C2B6-477F-893A0EE4EB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180" y="1729329"/>
            <a:ext cx="5611837" cy="4211619"/>
          </a:xfrm>
          <a:prstGeom prst="rect">
            <a:avLst/>
          </a:prstGeom>
        </p:spPr>
      </p:pic>
      <p:pic>
        <p:nvPicPr>
          <p:cNvPr id="22" name="Picture 21" descr="A group of people sitting around a table&#10;&#10;Description automatically generated">
            <a:extLst>
              <a:ext uri="{FF2B5EF4-FFF2-40B4-BE49-F238E27FC236}">
                <a16:creationId xmlns:a16="http://schemas.microsoft.com/office/drawing/2014/main" id="{230E16D7-8BAB-5689-81B3-5A47C47363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6645" y="1729329"/>
            <a:ext cx="2679355" cy="2010824"/>
          </a:xfrm>
          <a:prstGeom prst="rect">
            <a:avLst/>
          </a:prstGeom>
        </p:spPr>
      </p:pic>
      <p:pic>
        <p:nvPicPr>
          <p:cNvPr id="25" name="Picture 24" descr="A person standing in front of a screen&#10;&#10;Description automatically generated">
            <a:extLst>
              <a:ext uri="{FF2B5EF4-FFF2-40B4-BE49-F238E27FC236}">
                <a16:creationId xmlns:a16="http://schemas.microsoft.com/office/drawing/2014/main" id="{3399009A-3567-DA19-B569-AE43EC6F731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044" b="16882"/>
          <a:stretch/>
        </p:blipFill>
        <p:spPr>
          <a:xfrm>
            <a:off x="6519506" y="3930124"/>
            <a:ext cx="5336495" cy="2010824"/>
          </a:xfrm>
          <a:prstGeom prst="rect">
            <a:avLst/>
          </a:prstGeom>
        </p:spPr>
      </p:pic>
    </p:spTree>
    <p:extLst>
      <p:ext uri="{BB962C8B-B14F-4D97-AF65-F5344CB8AC3E}">
        <p14:creationId xmlns:p14="http://schemas.microsoft.com/office/powerpoint/2010/main" val="1584451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F09F8-CAC4-0CB3-E36E-7F7F6F796658}"/>
              </a:ext>
            </a:extLst>
          </p:cNvPr>
          <p:cNvSpPr>
            <a:spLocks noGrp="1"/>
          </p:cNvSpPr>
          <p:nvPr>
            <p:ph type="title"/>
          </p:nvPr>
        </p:nvSpPr>
        <p:spPr>
          <a:xfrm>
            <a:off x="513805" y="113212"/>
            <a:ext cx="11190515" cy="2579992"/>
          </a:xfrm>
        </p:spPr>
        <p:txBody>
          <a:bodyPr anchor="b">
            <a:normAutofit/>
          </a:bodyPr>
          <a:lstStyle/>
          <a:p>
            <a:pPr algn="ctr"/>
            <a:r>
              <a:rPr lang="en-GB" sz="3200" b="1" dirty="0"/>
              <a:t>Governance approach: Searching for a win-win for offshore wind energy sector and biodiversity?</a:t>
            </a:r>
            <a:br>
              <a:rPr lang="en-GB" sz="3200" dirty="0"/>
            </a:br>
            <a:br>
              <a:rPr lang="en-GB" sz="3200" dirty="0"/>
            </a:br>
            <a:r>
              <a:rPr lang="en-GB" sz="3200" i="1" dirty="0">
                <a:solidFill>
                  <a:schemeClr val="accent1"/>
                </a:solidFill>
              </a:rPr>
              <a:t>“</a:t>
            </a:r>
            <a:r>
              <a:rPr lang="en-GB" sz="3200" b="1" i="1" dirty="0">
                <a:solidFill>
                  <a:schemeClr val="accent1"/>
                </a:solidFill>
              </a:rPr>
              <a:t>A hand on the tap approach”</a:t>
            </a:r>
            <a:r>
              <a:rPr lang="en-GB" sz="3200" b="1" dirty="0">
                <a:solidFill>
                  <a:schemeClr val="accent1">
                    <a:lumMod val="75000"/>
                  </a:schemeClr>
                </a:solidFill>
              </a:rPr>
              <a:t> </a:t>
            </a:r>
          </a:p>
        </p:txBody>
      </p:sp>
      <p:sp>
        <p:nvSpPr>
          <p:cNvPr id="6" name="Content Placeholder 5">
            <a:extLst>
              <a:ext uri="{FF2B5EF4-FFF2-40B4-BE49-F238E27FC236}">
                <a16:creationId xmlns:a16="http://schemas.microsoft.com/office/drawing/2014/main" id="{0814A905-4B48-B3AF-69F3-DE58048F4470}"/>
              </a:ext>
            </a:extLst>
          </p:cNvPr>
          <p:cNvSpPr>
            <a:spLocks noGrp="1"/>
          </p:cNvSpPr>
          <p:nvPr>
            <p:ph idx="1"/>
          </p:nvPr>
        </p:nvSpPr>
        <p:spPr>
          <a:xfrm>
            <a:off x="838200" y="3101719"/>
            <a:ext cx="5420299" cy="2799824"/>
          </a:xfrm>
        </p:spPr>
        <p:txBody>
          <a:bodyPr vert="horz" lIns="91440" tIns="45720" rIns="91440" bIns="45720" rtlCol="0" anchor="t">
            <a:normAutofit/>
          </a:bodyPr>
          <a:lstStyle/>
          <a:p>
            <a:r>
              <a:rPr lang="en-GB" dirty="0"/>
              <a:t>Measuring is knowing</a:t>
            </a:r>
          </a:p>
          <a:p>
            <a:r>
              <a:rPr lang="en-GB" dirty="0"/>
              <a:t>To get rid of </a:t>
            </a:r>
            <a:r>
              <a:rPr lang="en-GB"/>
              <a:t>uncertainty</a:t>
            </a:r>
            <a:endParaRPr lang="en-GB" dirty="0"/>
          </a:p>
          <a:p>
            <a:r>
              <a:rPr lang="en-GB" dirty="0"/>
              <a:t>Busting myths and ending speculations/false accusations</a:t>
            </a:r>
          </a:p>
          <a:p>
            <a:r>
              <a:rPr lang="en-GB" dirty="0"/>
              <a:t>Important role of R&amp;I</a:t>
            </a:r>
          </a:p>
        </p:txBody>
      </p:sp>
      <p:sp>
        <p:nvSpPr>
          <p:cNvPr id="7" name="TextBox 6">
            <a:extLst>
              <a:ext uri="{FF2B5EF4-FFF2-40B4-BE49-F238E27FC236}">
                <a16:creationId xmlns:a16="http://schemas.microsoft.com/office/drawing/2014/main" id="{D5C1C3C6-D74E-1B37-58FF-823B32025E7E}"/>
              </a:ext>
            </a:extLst>
          </p:cNvPr>
          <p:cNvSpPr txBox="1"/>
          <p:nvPr/>
        </p:nvSpPr>
        <p:spPr>
          <a:xfrm>
            <a:off x="3206170" y="6401514"/>
            <a:ext cx="6096000" cy="369332"/>
          </a:xfrm>
          <a:prstGeom prst="rect">
            <a:avLst/>
          </a:prstGeom>
          <a:noFill/>
        </p:spPr>
        <p:txBody>
          <a:bodyPr wrap="square">
            <a:spAutoFit/>
          </a:bodyPr>
          <a:lstStyle/>
          <a:p>
            <a:r>
              <a:rPr lang="en-US" dirty="0">
                <a:hlinkClick r:id="rId2"/>
              </a:rPr>
              <a:t>Knowledge day </a:t>
            </a:r>
            <a:r>
              <a:rPr lang="en-US" dirty="0" err="1">
                <a:hlinkClick r:id="rId2"/>
              </a:rPr>
              <a:t>Wozep</a:t>
            </a:r>
            <a:r>
              <a:rPr lang="en-US" dirty="0">
                <a:hlinkClick r:id="rId2"/>
              </a:rPr>
              <a:t>/MONS 2024 - </a:t>
            </a:r>
            <a:r>
              <a:rPr lang="en-US" dirty="0" err="1">
                <a:hlinkClick r:id="rId2"/>
              </a:rPr>
              <a:t>Noordzeeloket</a:t>
            </a:r>
            <a:r>
              <a:rPr lang="en-US" dirty="0">
                <a:hlinkClick r:id="rId2"/>
              </a:rPr>
              <a:t> UK</a:t>
            </a:r>
            <a:endParaRPr lang="nl-NL" dirty="0"/>
          </a:p>
        </p:txBody>
      </p:sp>
      <p:pic>
        <p:nvPicPr>
          <p:cNvPr id="4" name="Picture Placeholder 13" descr="A group of wind turbines in the ocean&#10;&#10;Description automatically generated">
            <a:extLst>
              <a:ext uri="{FF2B5EF4-FFF2-40B4-BE49-F238E27FC236}">
                <a16:creationId xmlns:a16="http://schemas.microsoft.com/office/drawing/2014/main" id="{65EE24E4-FAC4-8B05-B9D1-3CEDDB5DB2C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867" b="867"/>
          <a:stretch>
            <a:fillRect/>
          </a:stretch>
        </p:blipFill>
        <p:spPr>
          <a:xfrm>
            <a:off x="6884988" y="3100388"/>
            <a:ext cx="3744912" cy="2724150"/>
          </a:xfrm>
          <a:prstGeom prst="rect">
            <a:avLst/>
          </a:prstGeom>
          <a:noFill/>
          <a:ln>
            <a:noFill/>
          </a:ln>
        </p:spPr>
      </p:pic>
    </p:spTree>
    <p:extLst>
      <p:ext uri="{BB962C8B-B14F-4D97-AF65-F5344CB8AC3E}">
        <p14:creationId xmlns:p14="http://schemas.microsoft.com/office/powerpoint/2010/main" val="3939653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1671</Words>
  <Application>Microsoft Office PowerPoint</Application>
  <PresentationFormat>Widescreen</PresentationFormat>
  <Paragraphs>158</Paragraphs>
  <Slides>24</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Aptos</vt:lpstr>
      <vt:lpstr>Aptos Display</vt:lpstr>
      <vt:lpstr>Arial</vt:lpstr>
      <vt:lpstr>Calibri</vt:lpstr>
      <vt:lpstr>Orsted Sans</vt:lpstr>
      <vt:lpstr>Verdana</vt:lpstr>
      <vt:lpstr>office theme</vt:lpstr>
      <vt:lpstr>Offshore wind farms and biodiversity</vt:lpstr>
      <vt:lpstr>Wageningen University and Research</vt:lpstr>
      <vt:lpstr>Holi-doc project: Holistic monitoring at a wind farm level</vt:lpstr>
      <vt:lpstr>The expansion of offshore wind farms in the North Sea</vt:lpstr>
      <vt:lpstr>North Sea and biodiversity governance</vt:lpstr>
      <vt:lpstr>Policy-makers dillema: Offshore wind and marine biodiveristy</vt:lpstr>
      <vt:lpstr>Actors in the policy arena</vt:lpstr>
      <vt:lpstr>Bringing stakerholders and experts together</vt:lpstr>
      <vt:lpstr>Governance approach: Searching for a win-win for offshore wind energy sector and biodiversity?  “A hand on the tap approach” </vt:lpstr>
      <vt:lpstr>Dutch Offshore Wind Tender: Ecology in Focus</vt:lpstr>
      <vt:lpstr>Governing biodiversity monitoring in the offshore wind in the North Sea : examples from NL</vt:lpstr>
      <vt:lpstr> Measuring Ecological Impacts of Offshore Wind Farms in the North Sea</vt:lpstr>
      <vt:lpstr>Human Impact studies</vt:lpstr>
      <vt:lpstr>Strategic Environmental Assessments(SEAs) for offshore wind projects</vt:lpstr>
      <vt:lpstr>Initiatives from the wind energy sector</vt:lpstr>
      <vt:lpstr>Initiatives from academia: Adopting innovation and using the potential of AI for decision-making</vt:lpstr>
      <vt:lpstr>Knowledge, skills and education – green and digital</vt:lpstr>
      <vt:lpstr>Digital collaboration: Co-existence/ co-management</vt:lpstr>
      <vt:lpstr>Brainstorm:   "How should governments balance the urgent need for offshore wind energy expansion with the long-term protection of marine biodiversity—and who should be responsible for making those trade-offs?"  </vt:lpstr>
      <vt:lpstr>Governance implications of digital biodiversity monitoring and management</vt:lpstr>
      <vt:lpstr>From public to private governance</vt:lpstr>
      <vt:lpstr>New, holistic management approach: towards collaborative eco-system-based governance of offshore wind farms</vt:lpstr>
      <vt:lpstr>Thank you for listening! Questions? Comments? </vt:lpstr>
      <vt:lpstr> Stay in touch!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Solman, Helena</cp:lastModifiedBy>
  <cp:revision>206</cp:revision>
  <dcterms:created xsi:type="dcterms:W3CDTF">2013-07-15T20:26:40Z</dcterms:created>
  <dcterms:modified xsi:type="dcterms:W3CDTF">2025-12-09T09:34:07Z</dcterms:modified>
</cp:coreProperties>
</file>